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62" r:id="rId2"/>
    <p:sldId id="258" r:id="rId3"/>
    <p:sldId id="259" r:id="rId4"/>
    <p:sldId id="263" r:id="rId5"/>
    <p:sldId id="261" r:id="rId6"/>
    <p:sldId id="264" r:id="rId7"/>
    <p:sldId id="265" r:id="rId8"/>
    <p:sldId id="266" r:id="rId9"/>
    <p:sldId id="267" r:id="rId10"/>
    <p:sldId id="269" r:id="rId11"/>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3871" autoAdjust="0"/>
  </p:normalViewPr>
  <p:slideViewPr>
    <p:cSldViewPr snapToGrid="0">
      <p:cViewPr varScale="1">
        <p:scale>
          <a:sx n="70" d="100"/>
          <a:sy n="70" d="100"/>
        </p:scale>
        <p:origin x="116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060105-DB96-493B-95A2-19175BFA1A28}" type="datetimeFigureOut">
              <a:rPr lang="nl-NL" smtClean="0"/>
              <a:t>24-10-2024</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BF6692-2383-468B-A2CA-8600DCC8AA96}" type="slidenum">
              <a:rPr lang="nl-NL" smtClean="0"/>
              <a:t>‹nr.›</a:t>
            </a:fld>
            <a:endParaRPr lang="nl-NL"/>
          </a:p>
        </p:txBody>
      </p:sp>
    </p:spTree>
    <p:extLst>
      <p:ext uri="{BB962C8B-B14F-4D97-AF65-F5344CB8AC3E}">
        <p14:creationId xmlns:p14="http://schemas.microsoft.com/office/powerpoint/2010/main" val="2758931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DBF6692-2383-468B-A2CA-8600DCC8AA96}" type="slidenum">
              <a:rPr lang="nl-NL" smtClean="0"/>
              <a:t>4</a:t>
            </a:fld>
            <a:endParaRPr lang="nl-NL"/>
          </a:p>
        </p:txBody>
      </p:sp>
    </p:spTree>
    <p:extLst>
      <p:ext uri="{BB962C8B-B14F-4D97-AF65-F5344CB8AC3E}">
        <p14:creationId xmlns:p14="http://schemas.microsoft.com/office/powerpoint/2010/main" val="993009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0EC631-11C7-3FBA-9286-FAAFEBD94A29}"/>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46F5BE5E-A282-D89C-9275-1FA2800CCD2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4792F649-7BAC-E062-FE03-DBE29609866D}"/>
              </a:ext>
            </a:extLst>
          </p:cNvPr>
          <p:cNvSpPr>
            <a:spLocks noGrp="1"/>
          </p:cNvSpPr>
          <p:nvPr>
            <p:ph type="dt" sz="half" idx="10"/>
          </p:nvPr>
        </p:nvSpPr>
        <p:spPr/>
        <p:txBody>
          <a:bodyPr/>
          <a:lstStyle/>
          <a:p>
            <a:fld id="{4500304E-DC1F-4B6C-B828-249BDACF42DA}" type="datetimeFigureOut">
              <a:rPr lang="nl-NL" smtClean="0"/>
              <a:t>24-10-2024</a:t>
            </a:fld>
            <a:endParaRPr lang="nl-NL"/>
          </a:p>
        </p:txBody>
      </p:sp>
      <p:sp>
        <p:nvSpPr>
          <p:cNvPr id="5" name="Tijdelijke aanduiding voor voettekst 4">
            <a:extLst>
              <a:ext uri="{FF2B5EF4-FFF2-40B4-BE49-F238E27FC236}">
                <a16:creationId xmlns:a16="http://schemas.microsoft.com/office/drawing/2014/main" id="{426A609B-14B3-E98D-B87D-4D4389A83E61}"/>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6CC749B-9F55-0048-BD01-3F5877A82F98}"/>
              </a:ext>
            </a:extLst>
          </p:cNvPr>
          <p:cNvSpPr>
            <a:spLocks noGrp="1"/>
          </p:cNvSpPr>
          <p:nvPr>
            <p:ph type="sldNum" sz="quarter" idx="12"/>
          </p:nvPr>
        </p:nvSpPr>
        <p:spPr/>
        <p:txBody>
          <a:bodyPr/>
          <a:lstStyle/>
          <a:p>
            <a:fld id="{1EFD0A88-E666-4211-B4B2-F18806FBDA11}" type="slidenum">
              <a:rPr lang="nl-NL" smtClean="0"/>
              <a:t>‹nr.›</a:t>
            </a:fld>
            <a:endParaRPr lang="nl-NL"/>
          </a:p>
        </p:txBody>
      </p:sp>
    </p:spTree>
    <p:extLst>
      <p:ext uri="{BB962C8B-B14F-4D97-AF65-F5344CB8AC3E}">
        <p14:creationId xmlns:p14="http://schemas.microsoft.com/office/powerpoint/2010/main" val="11221624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2F382B-3711-2112-6C43-8CB82FCF95F1}"/>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44339017-F966-4EAB-490D-9E8A4D00B2BF}"/>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F6B488D-60A3-936C-BED8-0534EDC01ED6}"/>
              </a:ext>
            </a:extLst>
          </p:cNvPr>
          <p:cNvSpPr>
            <a:spLocks noGrp="1"/>
          </p:cNvSpPr>
          <p:nvPr>
            <p:ph type="dt" sz="half" idx="10"/>
          </p:nvPr>
        </p:nvSpPr>
        <p:spPr/>
        <p:txBody>
          <a:bodyPr/>
          <a:lstStyle/>
          <a:p>
            <a:fld id="{4500304E-DC1F-4B6C-B828-249BDACF42DA}" type="datetimeFigureOut">
              <a:rPr lang="nl-NL" smtClean="0"/>
              <a:t>24-10-2024</a:t>
            </a:fld>
            <a:endParaRPr lang="nl-NL"/>
          </a:p>
        </p:txBody>
      </p:sp>
      <p:sp>
        <p:nvSpPr>
          <p:cNvPr id="5" name="Tijdelijke aanduiding voor voettekst 4">
            <a:extLst>
              <a:ext uri="{FF2B5EF4-FFF2-40B4-BE49-F238E27FC236}">
                <a16:creationId xmlns:a16="http://schemas.microsoft.com/office/drawing/2014/main" id="{82E597CF-3854-656B-E214-550761DDF32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E052BA5-97C3-6E90-8087-BBFA7F66D713}"/>
              </a:ext>
            </a:extLst>
          </p:cNvPr>
          <p:cNvSpPr>
            <a:spLocks noGrp="1"/>
          </p:cNvSpPr>
          <p:nvPr>
            <p:ph type="sldNum" sz="quarter" idx="12"/>
          </p:nvPr>
        </p:nvSpPr>
        <p:spPr/>
        <p:txBody>
          <a:bodyPr/>
          <a:lstStyle/>
          <a:p>
            <a:fld id="{1EFD0A88-E666-4211-B4B2-F18806FBDA11}" type="slidenum">
              <a:rPr lang="nl-NL" smtClean="0"/>
              <a:t>‹nr.›</a:t>
            </a:fld>
            <a:endParaRPr lang="nl-NL"/>
          </a:p>
        </p:txBody>
      </p:sp>
    </p:spTree>
    <p:extLst>
      <p:ext uri="{BB962C8B-B14F-4D97-AF65-F5344CB8AC3E}">
        <p14:creationId xmlns:p14="http://schemas.microsoft.com/office/powerpoint/2010/main" val="1973770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8AF1325F-3823-FAAA-A3A3-0B51F9B7B291}"/>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8C846E3E-D372-4A56-62AD-7813ADB431CF}"/>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674745F-6951-EFE3-2BAB-D5DEB99A25AA}"/>
              </a:ext>
            </a:extLst>
          </p:cNvPr>
          <p:cNvSpPr>
            <a:spLocks noGrp="1"/>
          </p:cNvSpPr>
          <p:nvPr>
            <p:ph type="dt" sz="half" idx="10"/>
          </p:nvPr>
        </p:nvSpPr>
        <p:spPr/>
        <p:txBody>
          <a:bodyPr/>
          <a:lstStyle/>
          <a:p>
            <a:fld id="{4500304E-DC1F-4B6C-B828-249BDACF42DA}" type="datetimeFigureOut">
              <a:rPr lang="nl-NL" smtClean="0"/>
              <a:t>24-10-2024</a:t>
            </a:fld>
            <a:endParaRPr lang="nl-NL"/>
          </a:p>
        </p:txBody>
      </p:sp>
      <p:sp>
        <p:nvSpPr>
          <p:cNvPr id="5" name="Tijdelijke aanduiding voor voettekst 4">
            <a:extLst>
              <a:ext uri="{FF2B5EF4-FFF2-40B4-BE49-F238E27FC236}">
                <a16:creationId xmlns:a16="http://schemas.microsoft.com/office/drawing/2014/main" id="{D939D822-E76F-B6FF-A353-ADBA134F708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C70190F-00F7-4890-D2A4-618D94CB3115}"/>
              </a:ext>
            </a:extLst>
          </p:cNvPr>
          <p:cNvSpPr>
            <a:spLocks noGrp="1"/>
          </p:cNvSpPr>
          <p:nvPr>
            <p:ph type="sldNum" sz="quarter" idx="12"/>
          </p:nvPr>
        </p:nvSpPr>
        <p:spPr/>
        <p:txBody>
          <a:bodyPr/>
          <a:lstStyle/>
          <a:p>
            <a:fld id="{1EFD0A88-E666-4211-B4B2-F18806FBDA11}" type="slidenum">
              <a:rPr lang="nl-NL" smtClean="0"/>
              <a:t>‹nr.›</a:t>
            </a:fld>
            <a:endParaRPr lang="nl-NL"/>
          </a:p>
        </p:txBody>
      </p:sp>
    </p:spTree>
    <p:extLst>
      <p:ext uri="{BB962C8B-B14F-4D97-AF65-F5344CB8AC3E}">
        <p14:creationId xmlns:p14="http://schemas.microsoft.com/office/powerpoint/2010/main" val="700793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EA43AE-656C-615B-5DEF-C2EE32989752}"/>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65C09E9E-8CB9-986C-2118-25965801B487}"/>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EDC749C1-17DA-E8FD-2E74-A3B6BEFED353}"/>
              </a:ext>
            </a:extLst>
          </p:cNvPr>
          <p:cNvSpPr>
            <a:spLocks noGrp="1"/>
          </p:cNvSpPr>
          <p:nvPr>
            <p:ph type="dt" sz="half" idx="10"/>
          </p:nvPr>
        </p:nvSpPr>
        <p:spPr/>
        <p:txBody>
          <a:bodyPr/>
          <a:lstStyle/>
          <a:p>
            <a:fld id="{4500304E-DC1F-4B6C-B828-249BDACF42DA}" type="datetimeFigureOut">
              <a:rPr lang="nl-NL" smtClean="0"/>
              <a:t>24-10-2024</a:t>
            </a:fld>
            <a:endParaRPr lang="nl-NL"/>
          </a:p>
        </p:txBody>
      </p:sp>
      <p:sp>
        <p:nvSpPr>
          <p:cNvPr id="5" name="Tijdelijke aanduiding voor voettekst 4">
            <a:extLst>
              <a:ext uri="{FF2B5EF4-FFF2-40B4-BE49-F238E27FC236}">
                <a16:creationId xmlns:a16="http://schemas.microsoft.com/office/drawing/2014/main" id="{8D1D21BB-72CB-8DD9-A1DC-971CAC6C6AD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EEBA6E74-12D2-ABB8-CFBD-94C39ED9EE56}"/>
              </a:ext>
            </a:extLst>
          </p:cNvPr>
          <p:cNvSpPr>
            <a:spLocks noGrp="1"/>
          </p:cNvSpPr>
          <p:nvPr>
            <p:ph type="sldNum" sz="quarter" idx="12"/>
          </p:nvPr>
        </p:nvSpPr>
        <p:spPr/>
        <p:txBody>
          <a:bodyPr/>
          <a:lstStyle/>
          <a:p>
            <a:fld id="{1EFD0A88-E666-4211-B4B2-F18806FBDA11}" type="slidenum">
              <a:rPr lang="nl-NL" smtClean="0"/>
              <a:t>‹nr.›</a:t>
            </a:fld>
            <a:endParaRPr lang="nl-NL"/>
          </a:p>
        </p:txBody>
      </p:sp>
    </p:spTree>
    <p:extLst>
      <p:ext uri="{BB962C8B-B14F-4D97-AF65-F5344CB8AC3E}">
        <p14:creationId xmlns:p14="http://schemas.microsoft.com/office/powerpoint/2010/main" val="2965951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F3A79E-A187-71D9-D533-4E12E4C58A14}"/>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FAD12F75-4E51-C8A4-7E39-51E9DCF9C6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F85F856B-3D45-5BAD-3921-43EED5A8904A}"/>
              </a:ext>
            </a:extLst>
          </p:cNvPr>
          <p:cNvSpPr>
            <a:spLocks noGrp="1"/>
          </p:cNvSpPr>
          <p:nvPr>
            <p:ph type="dt" sz="half" idx="10"/>
          </p:nvPr>
        </p:nvSpPr>
        <p:spPr/>
        <p:txBody>
          <a:bodyPr/>
          <a:lstStyle/>
          <a:p>
            <a:fld id="{4500304E-DC1F-4B6C-B828-249BDACF42DA}" type="datetimeFigureOut">
              <a:rPr lang="nl-NL" smtClean="0"/>
              <a:t>24-10-2024</a:t>
            </a:fld>
            <a:endParaRPr lang="nl-NL"/>
          </a:p>
        </p:txBody>
      </p:sp>
      <p:sp>
        <p:nvSpPr>
          <p:cNvPr id="5" name="Tijdelijke aanduiding voor voettekst 4">
            <a:extLst>
              <a:ext uri="{FF2B5EF4-FFF2-40B4-BE49-F238E27FC236}">
                <a16:creationId xmlns:a16="http://schemas.microsoft.com/office/drawing/2014/main" id="{9590355A-FD79-B027-9FAE-C04C373E2420}"/>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E9E6573-69D4-49DF-BC96-E9A3769EAF39}"/>
              </a:ext>
            </a:extLst>
          </p:cNvPr>
          <p:cNvSpPr>
            <a:spLocks noGrp="1"/>
          </p:cNvSpPr>
          <p:nvPr>
            <p:ph type="sldNum" sz="quarter" idx="12"/>
          </p:nvPr>
        </p:nvSpPr>
        <p:spPr/>
        <p:txBody>
          <a:bodyPr/>
          <a:lstStyle/>
          <a:p>
            <a:fld id="{1EFD0A88-E666-4211-B4B2-F18806FBDA11}" type="slidenum">
              <a:rPr lang="nl-NL" smtClean="0"/>
              <a:t>‹nr.›</a:t>
            </a:fld>
            <a:endParaRPr lang="nl-NL"/>
          </a:p>
        </p:txBody>
      </p:sp>
    </p:spTree>
    <p:extLst>
      <p:ext uri="{BB962C8B-B14F-4D97-AF65-F5344CB8AC3E}">
        <p14:creationId xmlns:p14="http://schemas.microsoft.com/office/powerpoint/2010/main" val="374561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7DB886-6C8B-22AB-15B1-260DADDDE45A}"/>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DC7C5D22-EDE8-AB1C-2DF7-62C85BDDF027}"/>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0B350216-F988-DA4D-5BD5-CA5AADF3B15E}"/>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05174F34-BCC7-4137-C58E-5F1AF23A49B2}"/>
              </a:ext>
            </a:extLst>
          </p:cNvPr>
          <p:cNvSpPr>
            <a:spLocks noGrp="1"/>
          </p:cNvSpPr>
          <p:nvPr>
            <p:ph type="dt" sz="half" idx="10"/>
          </p:nvPr>
        </p:nvSpPr>
        <p:spPr/>
        <p:txBody>
          <a:bodyPr/>
          <a:lstStyle/>
          <a:p>
            <a:fld id="{4500304E-DC1F-4B6C-B828-249BDACF42DA}" type="datetimeFigureOut">
              <a:rPr lang="nl-NL" smtClean="0"/>
              <a:t>24-10-2024</a:t>
            </a:fld>
            <a:endParaRPr lang="nl-NL"/>
          </a:p>
        </p:txBody>
      </p:sp>
      <p:sp>
        <p:nvSpPr>
          <p:cNvPr id="6" name="Tijdelijke aanduiding voor voettekst 5">
            <a:extLst>
              <a:ext uri="{FF2B5EF4-FFF2-40B4-BE49-F238E27FC236}">
                <a16:creationId xmlns:a16="http://schemas.microsoft.com/office/drawing/2014/main" id="{0EE6E3A6-2F3D-505F-6E0B-DA549937449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6F8DA5F7-A7A8-ABDE-73FF-AEF047A1B960}"/>
              </a:ext>
            </a:extLst>
          </p:cNvPr>
          <p:cNvSpPr>
            <a:spLocks noGrp="1"/>
          </p:cNvSpPr>
          <p:nvPr>
            <p:ph type="sldNum" sz="quarter" idx="12"/>
          </p:nvPr>
        </p:nvSpPr>
        <p:spPr/>
        <p:txBody>
          <a:bodyPr/>
          <a:lstStyle/>
          <a:p>
            <a:fld id="{1EFD0A88-E666-4211-B4B2-F18806FBDA11}" type="slidenum">
              <a:rPr lang="nl-NL" smtClean="0"/>
              <a:t>‹nr.›</a:t>
            </a:fld>
            <a:endParaRPr lang="nl-NL"/>
          </a:p>
        </p:txBody>
      </p:sp>
    </p:spTree>
    <p:extLst>
      <p:ext uri="{BB962C8B-B14F-4D97-AF65-F5344CB8AC3E}">
        <p14:creationId xmlns:p14="http://schemas.microsoft.com/office/powerpoint/2010/main" val="2935653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A44E5E-965D-6F58-9852-A4A2D1FD3A45}"/>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6E1F4AFE-8B28-DA58-2FDF-8056A1FF1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4D7C752A-F987-4014-3121-A84322D85843}"/>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1DBD5DD1-A3C6-A6E2-E926-98E2CC4573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8952572C-66E2-F6CF-E24B-A5BBEFCD913A}"/>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E62BC55C-F8C9-2E99-24E9-26524469366D}"/>
              </a:ext>
            </a:extLst>
          </p:cNvPr>
          <p:cNvSpPr>
            <a:spLocks noGrp="1"/>
          </p:cNvSpPr>
          <p:nvPr>
            <p:ph type="dt" sz="half" idx="10"/>
          </p:nvPr>
        </p:nvSpPr>
        <p:spPr/>
        <p:txBody>
          <a:bodyPr/>
          <a:lstStyle/>
          <a:p>
            <a:fld id="{4500304E-DC1F-4B6C-B828-249BDACF42DA}" type="datetimeFigureOut">
              <a:rPr lang="nl-NL" smtClean="0"/>
              <a:t>24-10-2024</a:t>
            </a:fld>
            <a:endParaRPr lang="nl-NL"/>
          </a:p>
        </p:txBody>
      </p:sp>
      <p:sp>
        <p:nvSpPr>
          <p:cNvPr id="8" name="Tijdelijke aanduiding voor voettekst 7">
            <a:extLst>
              <a:ext uri="{FF2B5EF4-FFF2-40B4-BE49-F238E27FC236}">
                <a16:creationId xmlns:a16="http://schemas.microsoft.com/office/drawing/2014/main" id="{0ABAF519-ABC6-DDB4-066B-9C69D5DCE900}"/>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61809D89-B184-0A04-64E6-4EA41B3ABA8E}"/>
              </a:ext>
            </a:extLst>
          </p:cNvPr>
          <p:cNvSpPr>
            <a:spLocks noGrp="1"/>
          </p:cNvSpPr>
          <p:nvPr>
            <p:ph type="sldNum" sz="quarter" idx="12"/>
          </p:nvPr>
        </p:nvSpPr>
        <p:spPr/>
        <p:txBody>
          <a:bodyPr/>
          <a:lstStyle/>
          <a:p>
            <a:fld id="{1EFD0A88-E666-4211-B4B2-F18806FBDA11}" type="slidenum">
              <a:rPr lang="nl-NL" smtClean="0"/>
              <a:t>‹nr.›</a:t>
            </a:fld>
            <a:endParaRPr lang="nl-NL"/>
          </a:p>
        </p:txBody>
      </p:sp>
    </p:spTree>
    <p:extLst>
      <p:ext uri="{BB962C8B-B14F-4D97-AF65-F5344CB8AC3E}">
        <p14:creationId xmlns:p14="http://schemas.microsoft.com/office/powerpoint/2010/main" val="2100297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E467AA-9422-4D9B-6149-0F26F840453F}"/>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72512CBF-823E-9062-C985-D4D47EE9AA7E}"/>
              </a:ext>
            </a:extLst>
          </p:cNvPr>
          <p:cNvSpPr>
            <a:spLocks noGrp="1"/>
          </p:cNvSpPr>
          <p:nvPr>
            <p:ph type="dt" sz="half" idx="10"/>
          </p:nvPr>
        </p:nvSpPr>
        <p:spPr/>
        <p:txBody>
          <a:bodyPr/>
          <a:lstStyle/>
          <a:p>
            <a:fld id="{4500304E-DC1F-4B6C-B828-249BDACF42DA}" type="datetimeFigureOut">
              <a:rPr lang="nl-NL" smtClean="0"/>
              <a:t>24-10-2024</a:t>
            </a:fld>
            <a:endParaRPr lang="nl-NL"/>
          </a:p>
        </p:txBody>
      </p:sp>
      <p:sp>
        <p:nvSpPr>
          <p:cNvPr id="4" name="Tijdelijke aanduiding voor voettekst 3">
            <a:extLst>
              <a:ext uri="{FF2B5EF4-FFF2-40B4-BE49-F238E27FC236}">
                <a16:creationId xmlns:a16="http://schemas.microsoft.com/office/drawing/2014/main" id="{EC748BAB-1549-2629-B6A6-A4E2436FB4CE}"/>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FCD3C956-E5FC-E6E1-DB0E-A369ED02AA06}"/>
              </a:ext>
            </a:extLst>
          </p:cNvPr>
          <p:cNvSpPr>
            <a:spLocks noGrp="1"/>
          </p:cNvSpPr>
          <p:nvPr>
            <p:ph type="sldNum" sz="quarter" idx="12"/>
          </p:nvPr>
        </p:nvSpPr>
        <p:spPr/>
        <p:txBody>
          <a:bodyPr/>
          <a:lstStyle/>
          <a:p>
            <a:fld id="{1EFD0A88-E666-4211-B4B2-F18806FBDA11}" type="slidenum">
              <a:rPr lang="nl-NL" smtClean="0"/>
              <a:t>‹nr.›</a:t>
            </a:fld>
            <a:endParaRPr lang="nl-NL"/>
          </a:p>
        </p:txBody>
      </p:sp>
    </p:spTree>
    <p:extLst>
      <p:ext uri="{BB962C8B-B14F-4D97-AF65-F5344CB8AC3E}">
        <p14:creationId xmlns:p14="http://schemas.microsoft.com/office/powerpoint/2010/main" val="1745485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2BE87E9B-4DAD-6502-AFE2-5BCB7A35742F}"/>
              </a:ext>
            </a:extLst>
          </p:cNvPr>
          <p:cNvSpPr>
            <a:spLocks noGrp="1"/>
          </p:cNvSpPr>
          <p:nvPr>
            <p:ph type="dt" sz="half" idx="10"/>
          </p:nvPr>
        </p:nvSpPr>
        <p:spPr/>
        <p:txBody>
          <a:bodyPr/>
          <a:lstStyle/>
          <a:p>
            <a:fld id="{4500304E-DC1F-4B6C-B828-249BDACF42DA}" type="datetimeFigureOut">
              <a:rPr lang="nl-NL" smtClean="0"/>
              <a:t>24-10-2024</a:t>
            </a:fld>
            <a:endParaRPr lang="nl-NL"/>
          </a:p>
        </p:txBody>
      </p:sp>
      <p:sp>
        <p:nvSpPr>
          <p:cNvPr id="3" name="Tijdelijke aanduiding voor voettekst 2">
            <a:extLst>
              <a:ext uri="{FF2B5EF4-FFF2-40B4-BE49-F238E27FC236}">
                <a16:creationId xmlns:a16="http://schemas.microsoft.com/office/drawing/2014/main" id="{521A4DA6-7C35-58A0-5104-E62E919F9EC0}"/>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041EFAFE-FFE1-3FA9-C50E-06E7179BD456}"/>
              </a:ext>
            </a:extLst>
          </p:cNvPr>
          <p:cNvSpPr>
            <a:spLocks noGrp="1"/>
          </p:cNvSpPr>
          <p:nvPr>
            <p:ph type="sldNum" sz="quarter" idx="12"/>
          </p:nvPr>
        </p:nvSpPr>
        <p:spPr/>
        <p:txBody>
          <a:bodyPr/>
          <a:lstStyle/>
          <a:p>
            <a:fld id="{1EFD0A88-E666-4211-B4B2-F18806FBDA11}" type="slidenum">
              <a:rPr lang="nl-NL" smtClean="0"/>
              <a:t>‹nr.›</a:t>
            </a:fld>
            <a:endParaRPr lang="nl-NL"/>
          </a:p>
        </p:txBody>
      </p:sp>
    </p:spTree>
    <p:extLst>
      <p:ext uri="{BB962C8B-B14F-4D97-AF65-F5344CB8AC3E}">
        <p14:creationId xmlns:p14="http://schemas.microsoft.com/office/powerpoint/2010/main" val="1037589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10CC44-E91F-DCFE-F329-F8BC349C8C2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35542BC9-1E9D-F638-80A1-91BEC5F0A4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E9717E17-1381-4A6D-EDE2-834FA6F53B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6C6F8E6D-0CA1-EE96-AC1A-B2B2DAD27951}"/>
              </a:ext>
            </a:extLst>
          </p:cNvPr>
          <p:cNvSpPr>
            <a:spLocks noGrp="1"/>
          </p:cNvSpPr>
          <p:nvPr>
            <p:ph type="dt" sz="half" idx="10"/>
          </p:nvPr>
        </p:nvSpPr>
        <p:spPr/>
        <p:txBody>
          <a:bodyPr/>
          <a:lstStyle/>
          <a:p>
            <a:fld id="{4500304E-DC1F-4B6C-B828-249BDACF42DA}" type="datetimeFigureOut">
              <a:rPr lang="nl-NL" smtClean="0"/>
              <a:t>24-10-2024</a:t>
            </a:fld>
            <a:endParaRPr lang="nl-NL"/>
          </a:p>
        </p:txBody>
      </p:sp>
      <p:sp>
        <p:nvSpPr>
          <p:cNvPr id="6" name="Tijdelijke aanduiding voor voettekst 5">
            <a:extLst>
              <a:ext uri="{FF2B5EF4-FFF2-40B4-BE49-F238E27FC236}">
                <a16:creationId xmlns:a16="http://schemas.microsoft.com/office/drawing/2014/main" id="{CB4EE9BB-B480-D7CD-53FE-F57BA8A18B3F}"/>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92433BB1-811D-9363-1185-D13A7D1C1C70}"/>
              </a:ext>
            </a:extLst>
          </p:cNvPr>
          <p:cNvSpPr>
            <a:spLocks noGrp="1"/>
          </p:cNvSpPr>
          <p:nvPr>
            <p:ph type="sldNum" sz="quarter" idx="12"/>
          </p:nvPr>
        </p:nvSpPr>
        <p:spPr/>
        <p:txBody>
          <a:bodyPr/>
          <a:lstStyle/>
          <a:p>
            <a:fld id="{1EFD0A88-E666-4211-B4B2-F18806FBDA11}" type="slidenum">
              <a:rPr lang="nl-NL" smtClean="0"/>
              <a:t>‹nr.›</a:t>
            </a:fld>
            <a:endParaRPr lang="nl-NL"/>
          </a:p>
        </p:txBody>
      </p:sp>
    </p:spTree>
    <p:extLst>
      <p:ext uri="{BB962C8B-B14F-4D97-AF65-F5344CB8AC3E}">
        <p14:creationId xmlns:p14="http://schemas.microsoft.com/office/powerpoint/2010/main" val="2673289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AE8A3B0-34C9-C1D7-4CFB-23E709927980}"/>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17AEDD38-6DCA-E22F-B7AB-96B382D750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EC724340-E4FD-5E79-6F1B-7B11FEB2FD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BD2F5C4E-5DDA-CDF5-30F1-9C087CAE2837}"/>
              </a:ext>
            </a:extLst>
          </p:cNvPr>
          <p:cNvSpPr>
            <a:spLocks noGrp="1"/>
          </p:cNvSpPr>
          <p:nvPr>
            <p:ph type="dt" sz="half" idx="10"/>
          </p:nvPr>
        </p:nvSpPr>
        <p:spPr/>
        <p:txBody>
          <a:bodyPr/>
          <a:lstStyle/>
          <a:p>
            <a:fld id="{4500304E-DC1F-4B6C-B828-249BDACF42DA}" type="datetimeFigureOut">
              <a:rPr lang="nl-NL" smtClean="0"/>
              <a:t>24-10-2024</a:t>
            </a:fld>
            <a:endParaRPr lang="nl-NL"/>
          </a:p>
        </p:txBody>
      </p:sp>
      <p:sp>
        <p:nvSpPr>
          <p:cNvPr id="6" name="Tijdelijke aanduiding voor voettekst 5">
            <a:extLst>
              <a:ext uri="{FF2B5EF4-FFF2-40B4-BE49-F238E27FC236}">
                <a16:creationId xmlns:a16="http://schemas.microsoft.com/office/drawing/2014/main" id="{2DF73AB9-E53C-9562-1027-CB93BC19081A}"/>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1B9401B4-7CB2-3679-A267-627001A8DF0A}"/>
              </a:ext>
            </a:extLst>
          </p:cNvPr>
          <p:cNvSpPr>
            <a:spLocks noGrp="1"/>
          </p:cNvSpPr>
          <p:nvPr>
            <p:ph type="sldNum" sz="quarter" idx="12"/>
          </p:nvPr>
        </p:nvSpPr>
        <p:spPr/>
        <p:txBody>
          <a:bodyPr/>
          <a:lstStyle/>
          <a:p>
            <a:fld id="{1EFD0A88-E666-4211-B4B2-F18806FBDA11}" type="slidenum">
              <a:rPr lang="nl-NL" smtClean="0"/>
              <a:t>‹nr.›</a:t>
            </a:fld>
            <a:endParaRPr lang="nl-NL"/>
          </a:p>
        </p:txBody>
      </p:sp>
    </p:spTree>
    <p:extLst>
      <p:ext uri="{BB962C8B-B14F-4D97-AF65-F5344CB8AC3E}">
        <p14:creationId xmlns:p14="http://schemas.microsoft.com/office/powerpoint/2010/main" val="506047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9CAE136-EDC3-1038-8A15-0B2E1EE717E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13038421-EB9A-DD52-5039-3DB01237F6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BFD8DCAC-34BE-FA34-17CD-74F6E6B1BA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00304E-DC1F-4B6C-B828-249BDACF42DA}" type="datetimeFigureOut">
              <a:rPr lang="nl-NL" smtClean="0"/>
              <a:t>24-10-2024</a:t>
            </a:fld>
            <a:endParaRPr lang="nl-NL"/>
          </a:p>
        </p:txBody>
      </p:sp>
      <p:sp>
        <p:nvSpPr>
          <p:cNvPr id="5" name="Tijdelijke aanduiding voor voettekst 4">
            <a:extLst>
              <a:ext uri="{FF2B5EF4-FFF2-40B4-BE49-F238E27FC236}">
                <a16:creationId xmlns:a16="http://schemas.microsoft.com/office/drawing/2014/main" id="{95CDFC41-3936-3C6D-6658-D38596825C6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7BAF9742-9A39-EAA0-1ECE-DEDB9A09BD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FD0A88-E666-4211-B4B2-F18806FBDA11}" type="slidenum">
              <a:rPr lang="nl-NL" smtClean="0"/>
              <a:t>‹nr.›</a:t>
            </a:fld>
            <a:endParaRPr lang="nl-NL"/>
          </a:p>
        </p:txBody>
      </p:sp>
    </p:spTree>
    <p:extLst>
      <p:ext uri="{BB962C8B-B14F-4D97-AF65-F5344CB8AC3E}">
        <p14:creationId xmlns:p14="http://schemas.microsoft.com/office/powerpoint/2010/main" val="6906964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46F1F2C8-798B-4CCE-A851-94AFAF350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itel 4">
            <a:extLst>
              <a:ext uri="{FF2B5EF4-FFF2-40B4-BE49-F238E27FC236}">
                <a16:creationId xmlns:a16="http://schemas.microsoft.com/office/drawing/2014/main" id="{83FDA83F-A46A-476F-F346-BC43BBA763FB}"/>
              </a:ext>
            </a:extLst>
          </p:cNvPr>
          <p:cNvSpPr>
            <a:spLocks noGrp="1"/>
          </p:cNvSpPr>
          <p:nvPr>
            <p:ph type="ctrTitle"/>
          </p:nvPr>
        </p:nvSpPr>
        <p:spPr>
          <a:xfrm>
            <a:off x="970909" y="1220919"/>
            <a:ext cx="4789092" cy="1708361"/>
          </a:xfrm>
        </p:spPr>
        <p:txBody>
          <a:bodyPr>
            <a:normAutofit/>
          </a:bodyPr>
          <a:lstStyle/>
          <a:p>
            <a:pPr algn="l"/>
            <a:r>
              <a:rPr lang="nl-NL" sz="2200" dirty="0"/>
              <a:t>   </a:t>
            </a:r>
            <a:r>
              <a:rPr lang="nl-NL" sz="4000" dirty="0" err="1"/>
              <a:t>Lunchwebinar</a:t>
            </a:r>
            <a:r>
              <a:rPr lang="nl-NL" sz="4000" dirty="0"/>
              <a:t> WGV</a:t>
            </a:r>
            <a:br>
              <a:rPr lang="nl-NL" dirty="0"/>
            </a:br>
            <a:endParaRPr lang="nl-NL" dirty="0"/>
          </a:p>
        </p:txBody>
      </p:sp>
      <p:sp>
        <p:nvSpPr>
          <p:cNvPr id="6" name="Ondertitel 5">
            <a:extLst>
              <a:ext uri="{FF2B5EF4-FFF2-40B4-BE49-F238E27FC236}">
                <a16:creationId xmlns:a16="http://schemas.microsoft.com/office/drawing/2014/main" id="{947FD9D5-61E0-93C3-9076-B111DF577D50}"/>
              </a:ext>
            </a:extLst>
          </p:cNvPr>
          <p:cNvSpPr>
            <a:spLocks noGrp="1"/>
          </p:cNvSpPr>
          <p:nvPr>
            <p:ph type="subTitle" idx="1"/>
          </p:nvPr>
        </p:nvSpPr>
        <p:spPr>
          <a:xfrm>
            <a:off x="970908" y="2624479"/>
            <a:ext cx="5425781" cy="1898883"/>
          </a:xfrm>
        </p:spPr>
        <p:txBody>
          <a:bodyPr>
            <a:normAutofit/>
          </a:bodyPr>
          <a:lstStyle/>
          <a:p>
            <a:pPr lvl="0"/>
            <a:r>
              <a:rPr lang="nl-NL" sz="4000" b="1" dirty="0">
                <a:solidFill>
                  <a:prstClr val="black"/>
                </a:solidFill>
                <a:latin typeface="Calibri" panose="020F0502020204030204" pitchFamily="34" charset="0"/>
                <a:ea typeface="Aptos" panose="020B0004020202020204" pitchFamily="34" charset="0"/>
              </a:rPr>
              <a:t>Samenspel tussen formele en informele zorg: zo werkt het! </a:t>
            </a:r>
            <a:endParaRPr lang="nl-NL" sz="4000" dirty="0">
              <a:solidFill>
                <a:prstClr val="black"/>
              </a:solidFill>
              <a:latin typeface="Aptos" panose="02110004020202020204"/>
            </a:endParaRPr>
          </a:p>
          <a:p>
            <a:pPr algn="l"/>
            <a:endParaRPr lang="nl-NL" dirty="0"/>
          </a:p>
        </p:txBody>
      </p:sp>
      <p:sp>
        <p:nvSpPr>
          <p:cNvPr id="26" name="Freeform: Shape 25">
            <a:extLst>
              <a:ext uri="{FF2B5EF4-FFF2-40B4-BE49-F238E27FC236}">
                <a16:creationId xmlns:a16="http://schemas.microsoft.com/office/drawing/2014/main" id="{755E9CD0-04B0-4A3C-B291-AD913379C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Oval 27">
            <a:extLst>
              <a:ext uri="{FF2B5EF4-FFF2-40B4-BE49-F238E27FC236}">
                <a16:creationId xmlns:a16="http://schemas.microsoft.com/office/drawing/2014/main" id="{1DD8BF3B-6066-418C-8D1A-75C5E396F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0" name="Block Arc 29">
            <a:extLst>
              <a:ext uri="{FF2B5EF4-FFF2-40B4-BE49-F238E27FC236}">
                <a16:creationId xmlns:a16="http://schemas.microsoft.com/office/drawing/2014/main" id="{80BC66F9-7A74-4286-AD22-1174052CC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02394"/>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2" name="Freeform: Shape 31">
            <a:extLst>
              <a:ext uri="{FF2B5EF4-FFF2-40B4-BE49-F238E27FC236}">
                <a16:creationId xmlns:a16="http://schemas.microsoft.com/office/drawing/2014/main" id="{D8142CC3-2B5C-48E6-9DF0-6C8ACBA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34" name="Straight Connector 33">
            <a:extLst>
              <a:ext uri="{FF2B5EF4-FFF2-40B4-BE49-F238E27FC236}">
                <a16:creationId xmlns:a16="http://schemas.microsoft.com/office/drawing/2014/main" id="{7B2D303B-3DD0-4319-9EAD-361847FEC7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36" name="Freeform: Shape 35">
            <a:extLst>
              <a:ext uri="{FF2B5EF4-FFF2-40B4-BE49-F238E27FC236}">
                <a16:creationId xmlns:a16="http://schemas.microsoft.com/office/drawing/2014/main" id="{46A89C79-8EF3-4AF9-B3D9-59A883F41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8" name="Arc 37">
            <a:extLst>
              <a:ext uri="{FF2B5EF4-FFF2-40B4-BE49-F238E27FC236}">
                <a16:creationId xmlns:a16="http://schemas.microsoft.com/office/drawing/2014/main" id="{EFE5CE34-4543-42E5-B82C-1F3D12422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0" name="Freeform: Shape 39">
            <a:extLst>
              <a:ext uri="{FF2B5EF4-FFF2-40B4-BE49-F238E27FC236}">
                <a16:creationId xmlns:a16="http://schemas.microsoft.com/office/drawing/2014/main" id="{72AF41FE-63D7-4695-81D2-66D2510E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43671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9BB35BC-D5C2-4C8B-A22A-A71E61919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BFD25128-755B-A7BC-0BF9-9F50A0DE4968}"/>
              </a:ext>
            </a:extLst>
          </p:cNvPr>
          <p:cNvSpPr>
            <a:spLocks noGrp="1"/>
          </p:cNvSpPr>
          <p:nvPr>
            <p:ph type="title"/>
          </p:nvPr>
        </p:nvSpPr>
        <p:spPr>
          <a:xfrm>
            <a:off x="6513788" y="365125"/>
            <a:ext cx="4840010" cy="1807305"/>
          </a:xfrm>
        </p:spPr>
        <p:txBody>
          <a:bodyPr>
            <a:normAutofit/>
          </a:bodyPr>
          <a:lstStyle/>
          <a:p>
            <a:r>
              <a:rPr lang="nl-NL"/>
              <a:t>Vragen?</a:t>
            </a:r>
            <a:endParaRPr lang="nl-NL" dirty="0"/>
          </a:p>
        </p:txBody>
      </p:sp>
      <p:pic>
        <p:nvPicPr>
          <p:cNvPr id="5" name="Picture 4" descr="Geel vraagteken">
            <a:extLst>
              <a:ext uri="{FF2B5EF4-FFF2-40B4-BE49-F238E27FC236}">
                <a16:creationId xmlns:a16="http://schemas.microsoft.com/office/drawing/2014/main" id="{FA74536D-1C72-6E60-99D2-B7617CE45796}"/>
              </a:ext>
            </a:extLst>
          </p:cNvPr>
          <p:cNvPicPr>
            <a:picLocks noChangeAspect="1"/>
          </p:cNvPicPr>
          <p:nvPr/>
        </p:nvPicPr>
        <p:blipFill rotWithShape="1">
          <a:blip r:embed="rId2"/>
          <a:srcRect l="40718" r="5769"/>
          <a:stretch/>
        </p:blipFill>
        <p:spPr>
          <a:xfrm>
            <a:off x="20" y="10"/>
            <a:ext cx="6116549"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p:spPr>
      </p:pic>
      <p:sp>
        <p:nvSpPr>
          <p:cNvPr id="3" name="Tijdelijke aanduiding voor inhoud 2">
            <a:extLst>
              <a:ext uri="{FF2B5EF4-FFF2-40B4-BE49-F238E27FC236}">
                <a16:creationId xmlns:a16="http://schemas.microsoft.com/office/drawing/2014/main" id="{9483FE3D-4ABC-E0B4-F9D1-FAAE3E2219C6}"/>
              </a:ext>
            </a:extLst>
          </p:cNvPr>
          <p:cNvSpPr>
            <a:spLocks noGrp="1"/>
          </p:cNvSpPr>
          <p:nvPr>
            <p:ph idx="1"/>
          </p:nvPr>
        </p:nvSpPr>
        <p:spPr>
          <a:xfrm>
            <a:off x="6513788" y="2333297"/>
            <a:ext cx="4840010" cy="3843666"/>
          </a:xfrm>
        </p:spPr>
        <p:txBody>
          <a:bodyPr>
            <a:normAutofit/>
          </a:bodyPr>
          <a:lstStyle/>
          <a:p>
            <a:endParaRPr lang="nl-NL" sz="2000" dirty="0"/>
          </a:p>
          <a:p>
            <a:pPr marL="0" indent="0">
              <a:buNone/>
            </a:pPr>
            <a:r>
              <a:rPr lang="nl-NL" sz="2000" kern="100" dirty="0">
                <a:effectLst/>
                <a:latin typeface="Aptos" panose="020B0004020202020204" pitchFamily="34" charset="0"/>
                <a:ea typeface="Times New Roman" panose="02020603050405020304" pitchFamily="18" charset="0"/>
                <a:cs typeface="Times New Roman" panose="02020603050405020304" pitchFamily="18" charset="0"/>
              </a:rPr>
              <a:t>Karin Gasseling</a:t>
            </a:r>
            <a:endParaRPr lang="nl-NL"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nl-NL" sz="2000" kern="100" dirty="0">
                <a:effectLst/>
                <a:latin typeface="Aptos" panose="020B0004020202020204" pitchFamily="34" charset="0"/>
                <a:ea typeface="Times New Roman" panose="02020603050405020304" pitchFamily="18" charset="0"/>
                <a:cs typeface="Times New Roman" panose="02020603050405020304" pitchFamily="18" charset="0"/>
              </a:rPr>
              <a:t>Regisseur Netwerk Informele zorg Apeldoorn</a:t>
            </a:r>
            <a:endParaRPr lang="nl-NL"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nl-NL" sz="2000" kern="100" dirty="0">
                <a:effectLst/>
                <a:latin typeface="Aptos" panose="020B0004020202020204" pitchFamily="34" charset="0"/>
                <a:ea typeface="Times New Roman" panose="02020603050405020304" pitchFamily="18" charset="0"/>
                <a:cs typeface="Times New Roman" panose="02020603050405020304" pitchFamily="18" charset="0"/>
              </a:rPr>
              <a:t>06 36003286</a:t>
            </a:r>
            <a:endParaRPr lang="nl-NL"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nl-NL" sz="2000" kern="100" dirty="0">
                <a:effectLst/>
                <a:latin typeface="Aptos" panose="020B0004020202020204" pitchFamily="34" charset="0"/>
                <a:ea typeface="Times New Roman" panose="02020603050405020304" pitchFamily="18" charset="0"/>
                <a:cs typeface="Times New Roman" panose="02020603050405020304" pitchFamily="18" charset="0"/>
              </a:rPr>
              <a:t>regisseur@niza055.nl</a:t>
            </a:r>
            <a:endParaRPr lang="nl-NL"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nl-NL" sz="2000" dirty="0"/>
          </a:p>
          <a:p>
            <a:endParaRPr lang="nl-NL" sz="2000" dirty="0"/>
          </a:p>
        </p:txBody>
      </p:sp>
      <p:pic>
        <p:nvPicPr>
          <p:cNvPr id="4" name="Afbeelding 3">
            <a:extLst>
              <a:ext uri="{FF2B5EF4-FFF2-40B4-BE49-F238E27FC236}">
                <a16:creationId xmlns:a16="http://schemas.microsoft.com/office/drawing/2014/main" id="{071C29F3-3373-78C4-06D4-BB45C4968AC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64838" y="4650922"/>
            <a:ext cx="1912620" cy="1104900"/>
          </a:xfrm>
          <a:prstGeom prst="rect">
            <a:avLst/>
          </a:prstGeom>
          <a:noFill/>
          <a:ln>
            <a:noFill/>
          </a:ln>
        </p:spPr>
      </p:pic>
    </p:spTree>
    <p:extLst>
      <p:ext uri="{BB962C8B-B14F-4D97-AF65-F5344CB8AC3E}">
        <p14:creationId xmlns:p14="http://schemas.microsoft.com/office/powerpoint/2010/main" val="2916337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D8017"/>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345D3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45EDB999-BA06-1CA7-0811-5D684EEBBAB5}"/>
              </a:ext>
            </a:extLst>
          </p:cNvPr>
          <p:cNvSpPr>
            <a:spLocks noGrp="1"/>
          </p:cNvSpPr>
          <p:nvPr>
            <p:ph type="title"/>
          </p:nvPr>
        </p:nvSpPr>
        <p:spPr>
          <a:xfrm>
            <a:off x="640080" y="2109875"/>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600" kern="1200">
                <a:solidFill>
                  <a:srgbClr val="FFFFFF"/>
                </a:solidFill>
                <a:latin typeface="+mj-lt"/>
                <a:ea typeface="+mj-ea"/>
                <a:cs typeface="+mj-cs"/>
              </a:rPr>
              <a:t>NETWERK INFORMELE ZORG APELDOORN</a:t>
            </a:r>
          </a:p>
        </p:txBody>
      </p:sp>
      <p:pic>
        <p:nvPicPr>
          <p:cNvPr id="7" name="Tijdelijke aanduiding voor inhoud 6">
            <a:extLst>
              <a:ext uri="{FF2B5EF4-FFF2-40B4-BE49-F238E27FC236}">
                <a16:creationId xmlns:a16="http://schemas.microsoft.com/office/drawing/2014/main" id="{C59CC2DB-695A-DCFE-4755-A767C800D8B1}"/>
              </a:ext>
            </a:extLst>
          </p:cNvPr>
          <p:cNvPicPr>
            <a:picLocks noGrp="1" noChangeAspect="1"/>
          </p:cNvPicPr>
          <p:nvPr>
            <p:ph idx="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19600" y="291831"/>
            <a:ext cx="7132320" cy="3385224"/>
          </a:xfrm>
        </p:spPr>
      </p:pic>
      <p:sp>
        <p:nvSpPr>
          <p:cNvPr id="3" name="Tekstvak 2">
            <a:extLst>
              <a:ext uri="{FF2B5EF4-FFF2-40B4-BE49-F238E27FC236}">
                <a16:creationId xmlns:a16="http://schemas.microsoft.com/office/drawing/2014/main" id="{A91A8476-FBD8-9CB8-07C8-828097137214}"/>
              </a:ext>
            </a:extLst>
          </p:cNvPr>
          <p:cNvSpPr txBox="1"/>
          <p:nvPr/>
        </p:nvSpPr>
        <p:spPr>
          <a:xfrm>
            <a:off x="4234543" y="3810000"/>
            <a:ext cx="6893900" cy="2031325"/>
          </a:xfrm>
          <a:prstGeom prst="rect">
            <a:avLst/>
          </a:prstGeom>
          <a:noFill/>
        </p:spPr>
        <p:txBody>
          <a:bodyPr wrap="square" rtlCol="0">
            <a:spAutoFit/>
          </a:bodyPr>
          <a:lstStyle/>
          <a:p>
            <a:r>
              <a:rPr lang="nl-NL" dirty="0"/>
              <a:t>Netwerk van meer dan 45 organisaties die werken binnen de informele zorg in de gemeente Apeldoorn. Hierbij is er een groot aanbod voor alle doelgroepen en hulpvragen die gesteld kunnen worden.</a:t>
            </a:r>
          </a:p>
          <a:p>
            <a:endParaRPr lang="nl-NL" dirty="0"/>
          </a:p>
          <a:p>
            <a:r>
              <a:rPr lang="nl-NL" dirty="0"/>
              <a:t>Werkzaam met 5 ambassadeurs informele zorg die voor elk stadsdeel en de omliggende dorpen het aanspreekpunt en vraagbaak zijn over hoe meer informele zorg in te zetten.</a:t>
            </a:r>
          </a:p>
        </p:txBody>
      </p:sp>
    </p:spTree>
    <p:extLst>
      <p:ext uri="{BB962C8B-B14F-4D97-AF65-F5344CB8AC3E}">
        <p14:creationId xmlns:p14="http://schemas.microsoft.com/office/powerpoint/2010/main" val="3097385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7" name="Oval 26">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6966508A-58DD-B6D0-E98E-33F44F92FB88}"/>
              </a:ext>
            </a:extLst>
          </p:cNvPr>
          <p:cNvSpPr>
            <a:spLocks noGrp="1"/>
          </p:cNvSpPr>
          <p:nvPr>
            <p:ph type="title"/>
          </p:nvPr>
        </p:nvSpPr>
        <p:spPr>
          <a:xfrm>
            <a:off x="1171074" y="1396686"/>
            <a:ext cx="3240506" cy="4064628"/>
          </a:xfrm>
        </p:spPr>
        <p:txBody>
          <a:bodyPr>
            <a:normAutofit/>
          </a:bodyPr>
          <a:lstStyle/>
          <a:p>
            <a:r>
              <a:rPr lang="nl-NL">
                <a:solidFill>
                  <a:srgbClr val="FFFFFF"/>
                </a:solidFill>
              </a:rPr>
              <a:t>Wat is informele zorg?</a:t>
            </a:r>
          </a:p>
        </p:txBody>
      </p:sp>
      <p:sp>
        <p:nvSpPr>
          <p:cNvPr id="29" name="Arc 28">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31" name="Oval 30">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Tijdelijke aanduiding voor inhoud 2">
            <a:extLst>
              <a:ext uri="{FF2B5EF4-FFF2-40B4-BE49-F238E27FC236}">
                <a16:creationId xmlns:a16="http://schemas.microsoft.com/office/drawing/2014/main" id="{10C7839A-2708-3464-2E17-1887B1A9F3D5}"/>
              </a:ext>
            </a:extLst>
          </p:cNvPr>
          <p:cNvSpPr>
            <a:spLocks noGrp="1"/>
          </p:cNvSpPr>
          <p:nvPr>
            <p:ph idx="1"/>
          </p:nvPr>
        </p:nvSpPr>
        <p:spPr>
          <a:xfrm>
            <a:off x="5370153" y="1526033"/>
            <a:ext cx="5536397" cy="3935281"/>
          </a:xfrm>
        </p:spPr>
        <p:txBody>
          <a:bodyPr>
            <a:normAutofit/>
          </a:bodyPr>
          <a:lstStyle/>
          <a:p>
            <a:r>
              <a:rPr lang="nl-NL" sz="1800" dirty="0"/>
              <a:t>Informele zorg is zorg en ondersteuning die wordt gegeven door mensen die dat niet als hun beroep doen en er dus ook niet voor betaald worden. Ze helpen omdat ze een persoonlijke band hebben met de cliënt of bewoner, uit liefde, vriendschap of vanuit een idealistische inzet. </a:t>
            </a:r>
          </a:p>
          <a:p>
            <a:r>
              <a:rPr lang="nl-NL" sz="1800" dirty="0"/>
              <a:t>Informele zorgverleners zijn: </a:t>
            </a:r>
          </a:p>
          <a:p>
            <a:r>
              <a:rPr lang="nl-NL" sz="1800" dirty="0"/>
              <a:t>Vrijwilligers</a:t>
            </a:r>
          </a:p>
          <a:p>
            <a:r>
              <a:rPr lang="nl-NL" sz="1800" dirty="0"/>
              <a:t>Mantelzorgers</a:t>
            </a:r>
          </a:p>
          <a:p>
            <a:r>
              <a:rPr lang="nl-NL" sz="1800" dirty="0"/>
              <a:t> Mensen die deel uitmaken van het sociale netwerk van de hulpbehoevende. Voorbeelden: familieleden, vrienden, kennissen en buren.</a:t>
            </a:r>
            <a:br>
              <a:rPr lang="nl-NL" sz="1800" dirty="0"/>
            </a:br>
            <a:endParaRPr lang="nl-NL" sz="1800" dirty="0"/>
          </a:p>
        </p:txBody>
      </p:sp>
    </p:spTree>
    <p:extLst>
      <p:ext uri="{BB962C8B-B14F-4D97-AF65-F5344CB8AC3E}">
        <p14:creationId xmlns:p14="http://schemas.microsoft.com/office/powerpoint/2010/main" val="3207333148"/>
      </p:ext>
    </p:extLst>
  </p:cSld>
  <p:clrMapOvr>
    <a:masterClrMapping/>
  </p:clrMapOvr>
  <p:transition spd="slow">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1" name="Rectangle 10">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78D41B7A-738A-44F5-27A6-E312C36CF13C}"/>
              </a:ext>
            </a:extLst>
          </p:cNvPr>
          <p:cNvSpPr>
            <a:spLocks noGrp="1"/>
          </p:cNvSpPr>
          <p:nvPr>
            <p:ph type="title"/>
          </p:nvPr>
        </p:nvSpPr>
        <p:spPr>
          <a:xfrm>
            <a:off x="761803" y="350196"/>
            <a:ext cx="4646904" cy="1624520"/>
          </a:xfrm>
        </p:spPr>
        <p:txBody>
          <a:bodyPr anchor="ctr">
            <a:normAutofit/>
          </a:bodyPr>
          <a:lstStyle/>
          <a:p>
            <a:r>
              <a:rPr lang="nl-NL" sz="4000" b="1" dirty="0"/>
              <a:t>Snijvlak Formeel/Informeel</a:t>
            </a:r>
          </a:p>
        </p:txBody>
      </p:sp>
      <p:sp>
        <p:nvSpPr>
          <p:cNvPr id="7" name="Tijdelijke aanduiding voor inhoud 2">
            <a:extLst>
              <a:ext uri="{FF2B5EF4-FFF2-40B4-BE49-F238E27FC236}">
                <a16:creationId xmlns:a16="http://schemas.microsoft.com/office/drawing/2014/main" id="{F6FA36D6-F712-1162-5800-359DDD9B73D4}"/>
              </a:ext>
            </a:extLst>
          </p:cNvPr>
          <p:cNvSpPr>
            <a:spLocks noGrp="1"/>
          </p:cNvSpPr>
          <p:nvPr>
            <p:ph idx="1"/>
          </p:nvPr>
        </p:nvSpPr>
        <p:spPr>
          <a:xfrm>
            <a:off x="761802" y="2743200"/>
            <a:ext cx="4646905" cy="3613149"/>
          </a:xfrm>
        </p:spPr>
        <p:txBody>
          <a:bodyPr anchor="ctr">
            <a:normAutofit/>
          </a:bodyPr>
          <a:lstStyle/>
          <a:p>
            <a:r>
              <a:rPr lang="nl-NL" sz="2000" dirty="0"/>
              <a:t>Blijft spannend, wanneer moet een beroepskracht ingezet worden en wanneer kan/wil een vrijwilliger het oppakken?</a:t>
            </a:r>
          </a:p>
          <a:p>
            <a:r>
              <a:rPr lang="nl-NL" sz="2000" dirty="0"/>
              <a:t>Is maatwerk, afhankelijk van de vraag en de expertise van de vrijwilliger.</a:t>
            </a:r>
          </a:p>
          <a:p>
            <a:r>
              <a:rPr lang="nl-NL" sz="2000" dirty="0"/>
              <a:t>In overleg is er veel mogelijk, bij samenwerking kan er vaak meer bereikt worden.</a:t>
            </a:r>
          </a:p>
          <a:p>
            <a:r>
              <a:rPr lang="nl-NL" sz="2000" dirty="0"/>
              <a:t>Wat is de ethische grens en wie draagt de verantwoordelijkheid?</a:t>
            </a:r>
          </a:p>
        </p:txBody>
      </p:sp>
      <p:pic>
        <p:nvPicPr>
          <p:cNvPr id="8" name="Picture 4" descr="Handen die elkaars polsen vasthouden en met elkaar verweven zijn in de vorm van een cirkel">
            <a:extLst>
              <a:ext uri="{FF2B5EF4-FFF2-40B4-BE49-F238E27FC236}">
                <a16:creationId xmlns:a16="http://schemas.microsoft.com/office/drawing/2014/main" id="{415714FB-7F47-162D-C1AC-5C338D56781D}"/>
              </a:ext>
            </a:extLst>
          </p:cNvPr>
          <p:cNvPicPr>
            <a:picLocks noChangeAspect="1"/>
          </p:cNvPicPr>
          <p:nvPr/>
        </p:nvPicPr>
        <p:blipFill>
          <a:blip r:embed="rId3"/>
          <a:srcRect l="22117" r="18482" b="-2"/>
          <a:stretch/>
        </p:blipFill>
        <p:spPr>
          <a:xfrm>
            <a:off x="6096000" y="1"/>
            <a:ext cx="6102825" cy="6858000"/>
          </a:xfrm>
          <a:prstGeom prst="rect">
            <a:avLst/>
          </a:prstGeom>
        </p:spPr>
      </p:pic>
    </p:spTree>
    <p:extLst>
      <p:ext uri="{BB962C8B-B14F-4D97-AF65-F5344CB8AC3E}">
        <p14:creationId xmlns:p14="http://schemas.microsoft.com/office/powerpoint/2010/main" val="182472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3">
            <a:extLst>
              <a:ext uri="{FF2B5EF4-FFF2-40B4-BE49-F238E27FC236}">
                <a16:creationId xmlns:a16="http://schemas.microsoft.com/office/drawing/2014/main" id="{79BB35BC-D5C2-4C8B-A22A-A71E61919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DFA8EDB3-7965-2952-59BA-62DD5446E355}"/>
              </a:ext>
            </a:extLst>
          </p:cNvPr>
          <p:cNvSpPr>
            <a:spLocks noGrp="1"/>
          </p:cNvSpPr>
          <p:nvPr>
            <p:ph type="title"/>
          </p:nvPr>
        </p:nvSpPr>
        <p:spPr>
          <a:xfrm>
            <a:off x="6513788" y="365125"/>
            <a:ext cx="4840010" cy="1807305"/>
          </a:xfrm>
        </p:spPr>
        <p:txBody>
          <a:bodyPr vert="horz" lIns="91440" tIns="45720" rIns="91440" bIns="45720" rtlCol="0" anchor="ctr">
            <a:normAutofit/>
          </a:bodyPr>
          <a:lstStyle/>
          <a:p>
            <a:r>
              <a:rPr lang="en-US" sz="2800" b="1" dirty="0"/>
              <a:t>Wat is de </a:t>
            </a:r>
            <a:r>
              <a:rPr lang="en-US" sz="2800" b="1" dirty="0" err="1"/>
              <a:t>meerwaarde</a:t>
            </a:r>
            <a:r>
              <a:rPr lang="en-US" sz="2800" b="1" dirty="0"/>
              <a:t> </a:t>
            </a:r>
            <a:r>
              <a:rPr lang="en-US" sz="2800" b="1" dirty="0" err="1"/>
              <a:t>voor</a:t>
            </a:r>
            <a:r>
              <a:rPr lang="en-US" sz="2800" b="1" dirty="0"/>
              <a:t> </a:t>
            </a:r>
            <a:r>
              <a:rPr lang="en-US" sz="2800" b="1" dirty="0" err="1"/>
              <a:t>een</a:t>
            </a:r>
            <a:r>
              <a:rPr lang="en-US" sz="2800" b="1" dirty="0"/>
              <a:t> </a:t>
            </a:r>
            <a:r>
              <a:rPr lang="en-US" sz="2800" b="1" dirty="0" err="1"/>
              <a:t>beroepskracht</a:t>
            </a:r>
            <a:r>
              <a:rPr lang="en-US" sz="2800" b="1" dirty="0"/>
              <a:t>?</a:t>
            </a:r>
          </a:p>
        </p:txBody>
      </p:sp>
      <p:pic>
        <p:nvPicPr>
          <p:cNvPr id="15" name="Picture 14" descr="Hands op elkaar">
            <a:extLst>
              <a:ext uri="{FF2B5EF4-FFF2-40B4-BE49-F238E27FC236}">
                <a16:creationId xmlns:a16="http://schemas.microsoft.com/office/drawing/2014/main" id="{AFB83D9C-7007-221A-CE99-67EDB9A803D9}"/>
              </a:ext>
            </a:extLst>
          </p:cNvPr>
          <p:cNvPicPr>
            <a:picLocks noChangeAspect="1"/>
          </p:cNvPicPr>
          <p:nvPr/>
        </p:nvPicPr>
        <p:blipFill rotWithShape="1">
          <a:blip r:embed="rId2"/>
          <a:srcRect l="52613" r="8368" b="1"/>
          <a:stretch/>
        </p:blipFill>
        <p:spPr>
          <a:xfrm>
            <a:off x="20" y="10"/>
            <a:ext cx="6116549"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p:spPr>
      </p:pic>
      <p:sp>
        <p:nvSpPr>
          <p:cNvPr id="13" name="Tijdelijke aanduiding voor tekst 12">
            <a:extLst>
              <a:ext uri="{FF2B5EF4-FFF2-40B4-BE49-F238E27FC236}">
                <a16:creationId xmlns:a16="http://schemas.microsoft.com/office/drawing/2014/main" id="{53474D5F-509B-1F0D-C526-FDBBEC4EF67F}"/>
              </a:ext>
            </a:extLst>
          </p:cNvPr>
          <p:cNvSpPr>
            <a:spLocks noGrp="1"/>
          </p:cNvSpPr>
          <p:nvPr>
            <p:ph type="body" sz="half" idx="2"/>
          </p:nvPr>
        </p:nvSpPr>
        <p:spPr>
          <a:xfrm>
            <a:off x="6513788" y="2333297"/>
            <a:ext cx="4840010" cy="3843666"/>
          </a:xfrm>
        </p:spPr>
        <p:txBody>
          <a:bodyPr vert="horz" lIns="91440" tIns="45720" rIns="91440" bIns="45720" rtlCol="0">
            <a:normAutofit/>
          </a:bodyPr>
          <a:lstStyle/>
          <a:p>
            <a:pPr indent="-228600">
              <a:buFont typeface="Arial" panose="020B0604020202020204" pitchFamily="34" charset="0"/>
              <a:buChar char="•"/>
            </a:pPr>
            <a:r>
              <a:rPr lang="en-US" sz="2000" dirty="0" err="1"/>
              <a:t>Inwoner</a:t>
            </a:r>
            <a:r>
              <a:rPr lang="en-US" sz="2000" dirty="0"/>
              <a:t>/</a:t>
            </a:r>
            <a:r>
              <a:rPr lang="en-US" sz="2000" dirty="0" err="1"/>
              <a:t>bewoner</a:t>
            </a:r>
            <a:r>
              <a:rPr lang="en-US" sz="2000" dirty="0"/>
              <a:t> </a:t>
            </a:r>
            <a:r>
              <a:rPr lang="en-US" sz="2000" dirty="0" err="1"/>
              <a:t>verder</a:t>
            </a:r>
            <a:r>
              <a:rPr lang="en-US" sz="2000" dirty="0"/>
              <a:t> </a:t>
            </a:r>
            <a:r>
              <a:rPr lang="en-US" sz="2000" dirty="0" err="1"/>
              <a:t>te</a:t>
            </a:r>
            <a:r>
              <a:rPr lang="en-US" sz="2000" dirty="0"/>
              <a:t> </a:t>
            </a:r>
            <a:r>
              <a:rPr lang="en-US" sz="2000" dirty="0" err="1"/>
              <a:t>helpen</a:t>
            </a:r>
            <a:r>
              <a:rPr lang="en-US" sz="2000" dirty="0"/>
              <a:t> door </a:t>
            </a:r>
            <a:r>
              <a:rPr lang="en-US" sz="2000" dirty="0" err="1"/>
              <a:t>te</a:t>
            </a:r>
            <a:r>
              <a:rPr lang="en-US" sz="2000" dirty="0"/>
              <a:t> </a:t>
            </a:r>
            <a:r>
              <a:rPr lang="en-US" sz="2000" dirty="0" err="1"/>
              <a:t>werken</a:t>
            </a:r>
            <a:r>
              <a:rPr lang="en-US" sz="2000" dirty="0"/>
              <a:t> </a:t>
            </a:r>
            <a:r>
              <a:rPr lang="en-US" sz="2000" dirty="0" err="1"/>
              <a:t>aan</a:t>
            </a:r>
            <a:r>
              <a:rPr lang="en-US" sz="2000" dirty="0"/>
              <a:t> </a:t>
            </a:r>
            <a:r>
              <a:rPr lang="en-US" sz="2000" dirty="0" err="1"/>
              <a:t>verschillende</a:t>
            </a:r>
            <a:r>
              <a:rPr lang="en-US" sz="2000" dirty="0"/>
              <a:t> </a:t>
            </a:r>
            <a:r>
              <a:rPr lang="en-US" sz="2000" dirty="0" err="1"/>
              <a:t>aandachtsgebieden</a:t>
            </a:r>
            <a:r>
              <a:rPr lang="en-US" sz="2000" dirty="0"/>
              <a:t>, </a:t>
            </a:r>
            <a:r>
              <a:rPr lang="en-US" sz="2000" dirty="0" err="1"/>
              <a:t>ondersteuning</a:t>
            </a:r>
            <a:r>
              <a:rPr lang="en-US" sz="2000" dirty="0"/>
              <a:t> van </a:t>
            </a:r>
            <a:r>
              <a:rPr lang="en-US" sz="2000" dirty="0" err="1"/>
              <a:t>jou</a:t>
            </a:r>
            <a:r>
              <a:rPr lang="en-US" sz="2000" dirty="0"/>
              <a:t> </a:t>
            </a:r>
            <a:r>
              <a:rPr lang="en-US" sz="2000" dirty="0" err="1"/>
              <a:t>als</a:t>
            </a:r>
            <a:r>
              <a:rPr lang="en-US" sz="2000" dirty="0"/>
              <a:t> </a:t>
            </a:r>
            <a:r>
              <a:rPr lang="en-US" sz="2000" dirty="0" err="1"/>
              <a:t>beroepskracht</a:t>
            </a:r>
            <a:endParaRPr lang="en-US" sz="2000" dirty="0"/>
          </a:p>
          <a:p>
            <a:pPr indent="-228600">
              <a:buFont typeface="Arial" panose="020B0604020202020204" pitchFamily="34" charset="0"/>
              <a:buChar char="•"/>
            </a:pPr>
            <a:r>
              <a:rPr lang="en-US" sz="2000" dirty="0"/>
              <a:t>Als professional </a:t>
            </a:r>
            <a:r>
              <a:rPr lang="en-US" sz="2000" dirty="0" err="1"/>
              <a:t>heb</a:t>
            </a:r>
            <a:r>
              <a:rPr lang="en-US" sz="2000" dirty="0"/>
              <a:t> je minder </a:t>
            </a:r>
            <a:r>
              <a:rPr lang="en-US" sz="2000" dirty="0" err="1"/>
              <a:t>tijd</a:t>
            </a:r>
            <a:r>
              <a:rPr lang="en-US" sz="2000" dirty="0"/>
              <a:t> en </a:t>
            </a:r>
            <a:r>
              <a:rPr lang="en-US" sz="2000" dirty="0" err="1"/>
              <a:t>aandacht</a:t>
            </a:r>
            <a:r>
              <a:rPr lang="en-US" sz="2000" dirty="0"/>
              <a:t>. Minder </a:t>
            </a:r>
            <a:r>
              <a:rPr lang="en-US" sz="2000" dirty="0" err="1"/>
              <a:t>werkdruk</a:t>
            </a:r>
            <a:r>
              <a:rPr lang="en-US" sz="2000" dirty="0"/>
              <a:t>, </a:t>
            </a:r>
            <a:r>
              <a:rPr lang="en-US" sz="2000" dirty="0" err="1"/>
              <a:t>meer</a:t>
            </a:r>
            <a:r>
              <a:rPr lang="en-US" sz="2000" dirty="0"/>
              <a:t> </a:t>
            </a:r>
            <a:r>
              <a:rPr lang="en-US" sz="2000" dirty="0" err="1"/>
              <a:t>werkplezier</a:t>
            </a:r>
            <a:r>
              <a:rPr lang="en-US" sz="2000" dirty="0"/>
              <a:t>!</a:t>
            </a:r>
          </a:p>
          <a:p>
            <a:pPr indent="-228600">
              <a:buFont typeface="Arial" panose="020B0604020202020204" pitchFamily="34" charset="0"/>
              <a:buChar char="•"/>
            </a:pPr>
            <a:r>
              <a:rPr lang="en-US" sz="2000" dirty="0"/>
              <a:t>De </a:t>
            </a:r>
            <a:r>
              <a:rPr lang="en-US" sz="2000" dirty="0" err="1"/>
              <a:t>vrijwilliger</a:t>
            </a:r>
            <a:r>
              <a:rPr lang="en-US" sz="2000" dirty="0"/>
              <a:t> </a:t>
            </a:r>
            <a:r>
              <a:rPr lang="en-US" sz="2000" dirty="0" err="1"/>
              <a:t>komt</a:t>
            </a:r>
            <a:r>
              <a:rPr lang="en-US" sz="2000" dirty="0"/>
              <a:t> op </a:t>
            </a:r>
            <a:r>
              <a:rPr lang="en-US" sz="2000" dirty="0" err="1"/>
              <a:t>een</a:t>
            </a:r>
            <a:r>
              <a:rPr lang="en-US" sz="2000" dirty="0"/>
              <a:t> </a:t>
            </a:r>
            <a:r>
              <a:rPr lang="en-US" sz="2000" dirty="0" err="1"/>
              <a:t>laagdrempelige</a:t>
            </a:r>
            <a:r>
              <a:rPr lang="en-US" sz="2000" dirty="0"/>
              <a:t> </a:t>
            </a:r>
            <a:r>
              <a:rPr lang="en-US" sz="2000" dirty="0" err="1"/>
              <a:t>manier</a:t>
            </a:r>
            <a:r>
              <a:rPr lang="en-US" sz="2000" dirty="0"/>
              <a:t> </a:t>
            </a:r>
            <a:r>
              <a:rPr lang="en-US" sz="2000" dirty="0" err="1"/>
              <a:t>binnen</a:t>
            </a:r>
            <a:r>
              <a:rPr lang="en-US" sz="2000" dirty="0"/>
              <a:t>, ze </a:t>
            </a:r>
            <a:r>
              <a:rPr lang="en-US" sz="2000" dirty="0" err="1"/>
              <a:t>zijn</a:t>
            </a:r>
            <a:r>
              <a:rPr lang="en-US" sz="2000" dirty="0"/>
              <a:t> </a:t>
            </a:r>
            <a:r>
              <a:rPr lang="en-US" sz="2000" dirty="0" err="1"/>
              <a:t>gemotiveerd</a:t>
            </a:r>
            <a:r>
              <a:rPr lang="en-US" sz="2000" dirty="0"/>
              <a:t> om </a:t>
            </a:r>
            <a:r>
              <a:rPr lang="en-US" sz="2000" dirty="0" err="1"/>
              <a:t>kennis</a:t>
            </a:r>
            <a:r>
              <a:rPr lang="en-US" sz="2000" dirty="0"/>
              <a:t> en </a:t>
            </a:r>
            <a:r>
              <a:rPr lang="en-US" sz="2000" dirty="0" err="1"/>
              <a:t>kunde</a:t>
            </a:r>
            <a:r>
              <a:rPr lang="en-US" sz="2000" dirty="0"/>
              <a:t> in </a:t>
            </a:r>
            <a:r>
              <a:rPr lang="en-US" sz="2000" dirty="0" err="1"/>
              <a:t>te</a:t>
            </a:r>
            <a:r>
              <a:rPr lang="en-US" sz="2000" dirty="0"/>
              <a:t> </a:t>
            </a:r>
            <a:r>
              <a:rPr lang="en-US" sz="2000" dirty="0" err="1"/>
              <a:t>zetten</a:t>
            </a:r>
            <a:r>
              <a:rPr lang="en-US" sz="2000" dirty="0"/>
              <a:t> </a:t>
            </a:r>
            <a:r>
              <a:rPr lang="en-US" sz="2000" dirty="0" err="1"/>
              <a:t>bij</a:t>
            </a:r>
            <a:r>
              <a:rPr lang="en-US" sz="2000" dirty="0"/>
              <a:t> </a:t>
            </a:r>
            <a:r>
              <a:rPr lang="en-US" sz="2000" dirty="0" err="1"/>
              <a:t>bv</a:t>
            </a:r>
            <a:r>
              <a:rPr lang="en-US" sz="2000" dirty="0"/>
              <a:t> </a:t>
            </a:r>
            <a:r>
              <a:rPr lang="en-US" sz="2000" dirty="0" err="1"/>
              <a:t>gezin</a:t>
            </a:r>
            <a:r>
              <a:rPr lang="en-US" sz="2000" dirty="0"/>
              <a:t> of andere situates.</a:t>
            </a:r>
          </a:p>
        </p:txBody>
      </p:sp>
    </p:spTree>
    <p:extLst>
      <p:ext uri="{BB962C8B-B14F-4D97-AF65-F5344CB8AC3E}">
        <p14:creationId xmlns:p14="http://schemas.microsoft.com/office/powerpoint/2010/main" val="2762017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Effect transition="in" filter="fade">
                                      <p:cBhvr>
                                        <p:cTn id="7" dur="1000"/>
                                        <p:tgtEl>
                                          <p:spTgt spid="13">
                                            <p:txEl>
                                              <p:pRg st="0" end="0"/>
                                            </p:txEl>
                                          </p:spTgt>
                                        </p:tgtEl>
                                      </p:cBhvr>
                                    </p:animEffect>
                                    <p:anim calcmode="lin" valueType="num">
                                      <p:cBhvr>
                                        <p:cTn id="8"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3">
                                            <p:txEl>
                                              <p:pRg st="1" end="1"/>
                                            </p:txEl>
                                          </p:spTgt>
                                        </p:tgtEl>
                                        <p:attrNameLst>
                                          <p:attrName>style.visibility</p:attrName>
                                        </p:attrNameLst>
                                      </p:cBhvr>
                                      <p:to>
                                        <p:strVal val="visible"/>
                                      </p:to>
                                    </p:set>
                                    <p:animEffect transition="in" filter="fade">
                                      <p:cBhvr>
                                        <p:cTn id="14" dur="1000"/>
                                        <p:tgtEl>
                                          <p:spTgt spid="13">
                                            <p:txEl>
                                              <p:pRg st="1" end="1"/>
                                            </p:txEl>
                                          </p:spTgt>
                                        </p:tgtEl>
                                      </p:cBhvr>
                                    </p:animEffect>
                                    <p:anim calcmode="lin" valueType="num">
                                      <p:cBhvr>
                                        <p:cTn id="15" dur="1000" fill="hold"/>
                                        <p:tgtEl>
                                          <p:spTgt spid="1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3">
                                            <p:txEl>
                                              <p:pRg st="2" end="2"/>
                                            </p:txEl>
                                          </p:spTgt>
                                        </p:tgtEl>
                                        <p:attrNameLst>
                                          <p:attrName>style.visibility</p:attrName>
                                        </p:attrNameLst>
                                      </p:cBhvr>
                                      <p:to>
                                        <p:strVal val="visible"/>
                                      </p:to>
                                    </p:set>
                                    <p:animEffect transition="in" filter="fade">
                                      <p:cBhvr>
                                        <p:cTn id="21" dur="1000"/>
                                        <p:tgtEl>
                                          <p:spTgt spid="13">
                                            <p:txEl>
                                              <p:pRg st="2" end="2"/>
                                            </p:txEl>
                                          </p:spTgt>
                                        </p:tgtEl>
                                      </p:cBhvr>
                                    </p:animEffect>
                                    <p:anim calcmode="lin" valueType="num">
                                      <p:cBhvr>
                                        <p:cTn id="22" dur="1000" fill="hold"/>
                                        <p:tgtEl>
                                          <p:spTgt spid="1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2FAA04E7-8F28-F8AD-A0E7-84713F6847C4}"/>
              </a:ext>
            </a:extLst>
          </p:cNvPr>
          <p:cNvSpPr>
            <a:spLocks noGrp="1"/>
          </p:cNvSpPr>
          <p:nvPr>
            <p:ph type="title"/>
          </p:nvPr>
        </p:nvSpPr>
        <p:spPr>
          <a:xfrm>
            <a:off x="686834" y="1153572"/>
            <a:ext cx="3200400" cy="4461163"/>
          </a:xfrm>
        </p:spPr>
        <p:txBody>
          <a:bodyPr>
            <a:normAutofit/>
          </a:bodyPr>
          <a:lstStyle/>
          <a:p>
            <a:r>
              <a:rPr lang="nl-NL" dirty="0">
                <a:solidFill>
                  <a:srgbClr val="FFFFFF"/>
                </a:solidFill>
              </a:rPr>
              <a:t>Wat is er nodig om goed samen te werken?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ijdelijke aanduiding voor inhoud 2">
            <a:extLst>
              <a:ext uri="{FF2B5EF4-FFF2-40B4-BE49-F238E27FC236}">
                <a16:creationId xmlns:a16="http://schemas.microsoft.com/office/drawing/2014/main" id="{7F4ACBAB-68E0-8FB7-2001-43AF6396E9AE}"/>
              </a:ext>
            </a:extLst>
          </p:cNvPr>
          <p:cNvSpPr>
            <a:spLocks noGrp="1"/>
          </p:cNvSpPr>
          <p:nvPr>
            <p:ph idx="1"/>
          </p:nvPr>
        </p:nvSpPr>
        <p:spPr>
          <a:xfrm>
            <a:off x="4447308" y="591344"/>
            <a:ext cx="6906491" cy="5585619"/>
          </a:xfrm>
        </p:spPr>
        <p:txBody>
          <a:bodyPr anchor="ctr">
            <a:normAutofit/>
          </a:bodyPr>
          <a:lstStyle/>
          <a:p>
            <a:pPr marL="514350" indent="-514350">
              <a:buFont typeface="+mj-lt"/>
              <a:buAutoNum type="arabicPeriod"/>
            </a:pPr>
            <a:endParaRPr lang="nl-NL" dirty="0"/>
          </a:p>
          <a:p>
            <a:pPr marL="514350" indent="-514350">
              <a:buFont typeface="+mj-lt"/>
              <a:buAutoNum type="arabicPeriod"/>
            </a:pPr>
            <a:r>
              <a:rPr lang="nl-NL" dirty="0"/>
              <a:t>Ruimte om te experimenteren; uren vrijmaken om samen casuïstiek te bespreken en minder registratie en bureaucratie.</a:t>
            </a:r>
          </a:p>
          <a:p>
            <a:pPr marL="514350" indent="-514350">
              <a:buFont typeface="+mj-lt"/>
              <a:buAutoNum type="arabicPeriod"/>
            </a:pPr>
            <a:r>
              <a:rPr lang="nl-NL" dirty="0"/>
              <a:t>Goede onderlinge afspraken; wie doet wat?</a:t>
            </a:r>
          </a:p>
          <a:p>
            <a:pPr marL="514350" indent="-514350">
              <a:buFont typeface="+mj-lt"/>
              <a:buAutoNum type="arabicPeriod"/>
            </a:pPr>
            <a:r>
              <a:rPr lang="nl-NL" dirty="0"/>
              <a:t>Gelijkwaardige samenwerking en vertrouwen geven; </a:t>
            </a:r>
            <a:r>
              <a:rPr lang="nl-NL" dirty="0" err="1"/>
              <a:t>vb</a:t>
            </a:r>
            <a:r>
              <a:rPr lang="nl-NL" dirty="0"/>
              <a:t> kerstbal onder in de boom</a:t>
            </a:r>
          </a:p>
          <a:p>
            <a:pPr marL="514350" indent="-514350">
              <a:buFont typeface="+mj-lt"/>
              <a:buAutoNum type="arabicPeriod"/>
            </a:pPr>
            <a:r>
              <a:rPr lang="nl-NL" dirty="0"/>
              <a:t>Tijd voor evaluatie en fouten mogen maken; samen optrekken en leren.</a:t>
            </a:r>
          </a:p>
        </p:txBody>
      </p:sp>
    </p:spTree>
    <p:extLst>
      <p:ext uri="{BB962C8B-B14F-4D97-AF65-F5344CB8AC3E}">
        <p14:creationId xmlns:p14="http://schemas.microsoft.com/office/powerpoint/2010/main" val="1063936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Effect transition="in" filter="fade">
                                      <p:cBhvr>
                                        <p:cTn id="7" dur="1000"/>
                                        <p:tgtEl>
                                          <p:spTgt spid="13">
                                            <p:txEl>
                                              <p:pRg st="1" end="1"/>
                                            </p:txEl>
                                          </p:spTgt>
                                        </p:tgtEl>
                                      </p:cBhvr>
                                    </p:animEffect>
                                    <p:anim calcmode="lin" valueType="num">
                                      <p:cBhvr>
                                        <p:cTn id="8" dur="1000" fill="hold"/>
                                        <p:tgtEl>
                                          <p:spTgt spid="1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3">
                                            <p:txEl>
                                              <p:pRg st="2" end="2"/>
                                            </p:txEl>
                                          </p:spTgt>
                                        </p:tgtEl>
                                        <p:attrNameLst>
                                          <p:attrName>style.visibility</p:attrName>
                                        </p:attrNameLst>
                                      </p:cBhvr>
                                      <p:to>
                                        <p:strVal val="visible"/>
                                      </p:to>
                                    </p:set>
                                    <p:animEffect transition="in" filter="fade">
                                      <p:cBhvr>
                                        <p:cTn id="14" dur="1000"/>
                                        <p:tgtEl>
                                          <p:spTgt spid="13">
                                            <p:txEl>
                                              <p:pRg st="2" end="2"/>
                                            </p:txEl>
                                          </p:spTgt>
                                        </p:tgtEl>
                                      </p:cBhvr>
                                    </p:animEffect>
                                    <p:anim calcmode="lin" valueType="num">
                                      <p:cBhvr>
                                        <p:cTn id="15" dur="1000" fill="hold"/>
                                        <p:tgtEl>
                                          <p:spTgt spid="1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3">
                                            <p:txEl>
                                              <p:pRg st="3" end="3"/>
                                            </p:txEl>
                                          </p:spTgt>
                                        </p:tgtEl>
                                        <p:attrNameLst>
                                          <p:attrName>style.visibility</p:attrName>
                                        </p:attrNameLst>
                                      </p:cBhvr>
                                      <p:to>
                                        <p:strVal val="visible"/>
                                      </p:to>
                                    </p:set>
                                    <p:animEffect transition="in" filter="fade">
                                      <p:cBhvr>
                                        <p:cTn id="21" dur="1000"/>
                                        <p:tgtEl>
                                          <p:spTgt spid="13">
                                            <p:txEl>
                                              <p:pRg st="3" end="3"/>
                                            </p:txEl>
                                          </p:spTgt>
                                        </p:tgtEl>
                                      </p:cBhvr>
                                    </p:animEffect>
                                    <p:anim calcmode="lin" valueType="num">
                                      <p:cBhvr>
                                        <p:cTn id="22" dur="1000" fill="hold"/>
                                        <p:tgtEl>
                                          <p:spTgt spid="1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3">
                                            <p:txEl>
                                              <p:pRg st="4" end="4"/>
                                            </p:txEl>
                                          </p:spTgt>
                                        </p:tgtEl>
                                        <p:attrNameLst>
                                          <p:attrName>style.visibility</p:attrName>
                                        </p:attrNameLst>
                                      </p:cBhvr>
                                      <p:to>
                                        <p:strVal val="visible"/>
                                      </p:to>
                                    </p:set>
                                    <p:animEffect transition="in" filter="fade">
                                      <p:cBhvr>
                                        <p:cTn id="28" dur="1000"/>
                                        <p:tgtEl>
                                          <p:spTgt spid="13">
                                            <p:txEl>
                                              <p:pRg st="4" end="4"/>
                                            </p:txEl>
                                          </p:spTgt>
                                        </p:tgtEl>
                                      </p:cBhvr>
                                    </p:animEffect>
                                    <p:anim calcmode="lin" valueType="num">
                                      <p:cBhvr>
                                        <p:cTn id="29" dur="1000" fill="hold"/>
                                        <p:tgtEl>
                                          <p:spTgt spid="1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el 1">
            <a:extLst>
              <a:ext uri="{FF2B5EF4-FFF2-40B4-BE49-F238E27FC236}">
                <a16:creationId xmlns:a16="http://schemas.microsoft.com/office/drawing/2014/main" id="{F0F45ADE-5130-DCD5-4FF1-57B78A5A9D19}"/>
              </a:ext>
            </a:extLst>
          </p:cNvPr>
          <p:cNvSpPr>
            <a:spLocks noGrp="1"/>
          </p:cNvSpPr>
          <p:nvPr>
            <p:ph type="title"/>
          </p:nvPr>
        </p:nvSpPr>
        <p:spPr>
          <a:xfrm>
            <a:off x="686834" y="591344"/>
            <a:ext cx="3200400" cy="5585619"/>
          </a:xfrm>
        </p:spPr>
        <p:txBody>
          <a:bodyPr>
            <a:normAutofit/>
          </a:bodyPr>
          <a:lstStyle/>
          <a:p>
            <a:r>
              <a:rPr lang="nl-NL">
                <a:solidFill>
                  <a:srgbClr val="FFFFFF"/>
                </a:solidFill>
              </a:rPr>
              <a:t>Casussen en voorbeelden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ijdelijke aanduiding voor inhoud 2">
            <a:extLst>
              <a:ext uri="{FF2B5EF4-FFF2-40B4-BE49-F238E27FC236}">
                <a16:creationId xmlns:a16="http://schemas.microsoft.com/office/drawing/2014/main" id="{7D9087F1-D866-21B4-0357-1900D50B9AB7}"/>
              </a:ext>
            </a:extLst>
          </p:cNvPr>
          <p:cNvSpPr>
            <a:spLocks noGrp="1"/>
          </p:cNvSpPr>
          <p:nvPr>
            <p:ph idx="1"/>
          </p:nvPr>
        </p:nvSpPr>
        <p:spPr>
          <a:xfrm>
            <a:off x="4447308" y="591344"/>
            <a:ext cx="6906491" cy="5585619"/>
          </a:xfrm>
        </p:spPr>
        <p:txBody>
          <a:bodyPr anchor="ctr">
            <a:normAutofit/>
          </a:bodyPr>
          <a:lstStyle/>
          <a:p>
            <a:r>
              <a:rPr lang="nl-NL" dirty="0"/>
              <a:t>Gezin 3 kinderen, moeder ernstig ziek, vader staat er alleen voor over een tijdje, geen netwerk. Wat kunnen we samen met de beroepskrachten doen?</a:t>
            </a:r>
          </a:p>
          <a:p>
            <a:r>
              <a:rPr lang="nl-NL" dirty="0"/>
              <a:t>Meneer dreigt dakloos te worden, veel schulden en laat geen hulpverleners meer binnen.</a:t>
            </a:r>
          </a:p>
          <a:p>
            <a:r>
              <a:rPr lang="nl-NL" dirty="0" err="1"/>
              <a:t>Mw</a:t>
            </a:r>
            <a:r>
              <a:rPr lang="nl-NL" dirty="0"/>
              <a:t> wordt opgenomen verpleeghuis, meneer kan niet koken </a:t>
            </a:r>
            <a:r>
              <a:rPr lang="nl-NL" dirty="0" err="1"/>
              <a:t>ed</a:t>
            </a:r>
            <a:r>
              <a:rPr lang="nl-NL" dirty="0"/>
              <a:t> en heeft geen vervoer naar zijn vrouw. Kinderen wonen ver weg.</a:t>
            </a:r>
          </a:p>
          <a:p>
            <a:endParaRPr lang="nl-NL" dirty="0"/>
          </a:p>
        </p:txBody>
      </p:sp>
    </p:spTree>
    <p:extLst>
      <p:ext uri="{BB962C8B-B14F-4D97-AF65-F5344CB8AC3E}">
        <p14:creationId xmlns:p14="http://schemas.microsoft.com/office/powerpoint/2010/main" val="1607565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1CAA6B6-B069-322A-0DC7-4154A188B352}"/>
              </a:ext>
            </a:extLst>
          </p:cNvPr>
          <p:cNvSpPr>
            <a:spLocks noGrp="1"/>
          </p:cNvSpPr>
          <p:nvPr>
            <p:ph type="title"/>
          </p:nvPr>
        </p:nvSpPr>
        <p:spPr>
          <a:xfrm>
            <a:off x="1171074" y="1396686"/>
            <a:ext cx="3240506" cy="4064628"/>
          </a:xfrm>
        </p:spPr>
        <p:txBody>
          <a:bodyPr>
            <a:normAutofit/>
          </a:bodyPr>
          <a:lstStyle/>
          <a:p>
            <a:r>
              <a:rPr lang="nl-NL" dirty="0">
                <a:solidFill>
                  <a:srgbClr val="FFFFFF"/>
                </a:solidFill>
              </a:rPr>
              <a:t>Welke stappen kan je als werkgever nemen;</a:t>
            </a:r>
          </a:p>
        </p:txBody>
      </p:sp>
      <p:sp>
        <p:nvSpPr>
          <p:cNvPr id="21" name="Arc 20">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3" name="Oval 22">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Tijdelijke aanduiding voor inhoud 2">
            <a:extLst>
              <a:ext uri="{FF2B5EF4-FFF2-40B4-BE49-F238E27FC236}">
                <a16:creationId xmlns:a16="http://schemas.microsoft.com/office/drawing/2014/main" id="{AB5270D1-10E4-B7DA-9C61-A0B523CBBBC9}"/>
              </a:ext>
            </a:extLst>
          </p:cNvPr>
          <p:cNvSpPr>
            <a:spLocks noGrp="1"/>
          </p:cNvSpPr>
          <p:nvPr>
            <p:ph idx="1"/>
          </p:nvPr>
        </p:nvSpPr>
        <p:spPr>
          <a:xfrm>
            <a:off x="5370153" y="489858"/>
            <a:ext cx="5536397" cy="6237514"/>
          </a:xfrm>
        </p:spPr>
        <p:txBody>
          <a:bodyPr>
            <a:normAutofit fontScale="85000" lnSpcReduction="10000"/>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nl-NL" sz="2800" b="0" i="0" u="none" strike="noStrike" kern="1200" cap="none" spc="0" normalizeH="0" baseline="0" noProof="0" dirty="0">
                <a:ln>
                  <a:noFill/>
                </a:ln>
                <a:solidFill>
                  <a:prstClr val="black"/>
                </a:solidFill>
                <a:effectLst/>
                <a:uLnTx/>
                <a:uFillTx/>
                <a:latin typeface="Calibri" panose="020F0502020204030204"/>
                <a:ea typeface="+mn-ea"/>
                <a:cs typeface="+mn-cs"/>
              </a:rPr>
              <a:t>Maak informele zorg meer bespreekbaar; iedereen is wel bekend met het begrip vrijwilliger, netwerk of mantelzorger, maar staan er vaak niet bij stil.</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nl-NL" sz="2800" b="0" i="0" u="none" strike="noStrike" kern="1200" cap="none" spc="0" normalizeH="0" baseline="0" noProof="0" dirty="0">
                <a:ln>
                  <a:noFill/>
                </a:ln>
                <a:solidFill>
                  <a:prstClr val="black"/>
                </a:solidFill>
                <a:effectLst/>
                <a:uLnTx/>
                <a:uFillTx/>
                <a:latin typeface="Calibri" panose="020F0502020204030204"/>
                <a:ea typeface="+mn-ea"/>
                <a:cs typeface="+mn-cs"/>
              </a:rPr>
              <a:t>Onderzoek de mogelijkheden van verschillend aanbod informele zorg in uw regio en ga kennismaken/verbinden.</a:t>
            </a:r>
          </a:p>
          <a:p>
            <a:r>
              <a:rPr lang="nl-NL" dirty="0"/>
              <a:t>Geef uw medewerker de ruimte om te experimenteren.</a:t>
            </a:r>
          </a:p>
          <a:p>
            <a:r>
              <a:rPr lang="nl-NL" dirty="0"/>
              <a:t>Wees niet bang om dingen uit handen te geven, als de expertise aanwezig is.</a:t>
            </a:r>
          </a:p>
          <a:p>
            <a:r>
              <a:rPr lang="nl-NL" dirty="0"/>
              <a:t>Deel voorbeelden en casussen waarin de samenwerking geslaagd is en veel opgeleverd heeft voor de inwoner.</a:t>
            </a:r>
          </a:p>
          <a:p>
            <a:r>
              <a:rPr lang="nl-NL" dirty="0"/>
              <a:t>Werk blijft er altijd, stel medewerkers gerust, zij raken baan niet kwijt hierdoor, maar krijgen er juist meer plezier in!</a:t>
            </a:r>
          </a:p>
          <a:p>
            <a:endParaRPr lang="nl-NL" dirty="0"/>
          </a:p>
          <a:p>
            <a:endParaRPr lang="nl-NL" dirty="0"/>
          </a:p>
        </p:txBody>
      </p:sp>
    </p:spTree>
    <p:extLst>
      <p:ext uri="{BB962C8B-B14F-4D97-AF65-F5344CB8AC3E}">
        <p14:creationId xmlns:p14="http://schemas.microsoft.com/office/powerpoint/2010/main" val="460882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Rectangle 11">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el 1">
            <a:extLst>
              <a:ext uri="{FF2B5EF4-FFF2-40B4-BE49-F238E27FC236}">
                <a16:creationId xmlns:a16="http://schemas.microsoft.com/office/drawing/2014/main" id="{BD1F2F90-DDFE-AD95-8DE9-6E045D90B53D}"/>
              </a:ext>
            </a:extLst>
          </p:cNvPr>
          <p:cNvSpPr>
            <a:spLocks noGrp="1"/>
          </p:cNvSpPr>
          <p:nvPr>
            <p:ph type="title"/>
          </p:nvPr>
        </p:nvSpPr>
        <p:spPr>
          <a:xfrm>
            <a:off x="3315031" y="1380754"/>
            <a:ext cx="5561938" cy="2513516"/>
          </a:xfrm>
        </p:spPr>
        <p:txBody>
          <a:bodyPr vert="horz" lIns="91440" tIns="45720" rIns="91440" bIns="45720" rtlCol="0" anchor="b">
            <a:normAutofit/>
          </a:bodyPr>
          <a:lstStyle/>
          <a:p>
            <a:pPr algn="ctr"/>
            <a:r>
              <a:rPr lang="en-US" sz="4200" b="1" kern="1200" dirty="0" err="1">
                <a:solidFill>
                  <a:schemeClr val="tx1"/>
                </a:solidFill>
                <a:latin typeface="+mj-lt"/>
                <a:ea typeface="+mj-ea"/>
                <a:cs typeface="+mj-cs"/>
              </a:rPr>
              <a:t>Waar</a:t>
            </a:r>
            <a:r>
              <a:rPr lang="en-US" sz="4200" b="1" kern="1200" dirty="0">
                <a:solidFill>
                  <a:schemeClr val="tx1"/>
                </a:solidFill>
                <a:latin typeface="+mj-lt"/>
                <a:ea typeface="+mj-ea"/>
                <a:cs typeface="+mj-cs"/>
              </a:rPr>
              <a:t> </a:t>
            </a:r>
            <a:r>
              <a:rPr lang="en-US" sz="4200" b="1" kern="1200" dirty="0" err="1">
                <a:solidFill>
                  <a:schemeClr val="tx1"/>
                </a:solidFill>
                <a:latin typeface="+mj-lt"/>
                <a:ea typeface="+mj-ea"/>
                <a:cs typeface="+mj-cs"/>
              </a:rPr>
              <a:t>wordt</a:t>
            </a:r>
            <a:r>
              <a:rPr lang="en-US" sz="4200" b="1" kern="1200" dirty="0">
                <a:solidFill>
                  <a:schemeClr val="tx1"/>
                </a:solidFill>
                <a:latin typeface="+mj-lt"/>
                <a:ea typeface="+mj-ea"/>
                <a:cs typeface="+mj-cs"/>
              </a:rPr>
              <a:t> al </a:t>
            </a:r>
            <a:r>
              <a:rPr lang="en-US" sz="4200" b="1" kern="1200" dirty="0" err="1">
                <a:solidFill>
                  <a:schemeClr val="tx1"/>
                </a:solidFill>
                <a:latin typeface="+mj-lt"/>
                <a:ea typeface="+mj-ea"/>
                <a:cs typeface="+mj-cs"/>
              </a:rPr>
              <a:t>gewerkt</a:t>
            </a:r>
            <a:r>
              <a:rPr lang="en-US" sz="4200" b="1" kern="1200" dirty="0">
                <a:solidFill>
                  <a:schemeClr val="tx1"/>
                </a:solidFill>
                <a:latin typeface="+mj-lt"/>
                <a:ea typeface="+mj-ea"/>
                <a:cs typeface="+mj-cs"/>
              </a:rPr>
              <a:t> met </a:t>
            </a:r>
            <a:r>
              <a:rPr lang="en-US" sz="4200" b="1" kern="1200" dirty="0" err="1">
                <a:solidFill>
                  <a:schemeClr val="tx1"/>
                </a:solidFill>
                <a:latin typeface="+mj-lt"/>
                <a:ea typeface="+mj-ea"/>
                <a:cs typeface="+mj-cs"/>
              </a:rPr>
              <a:t>ambassadeurs</a:t>
            </a:r>
            <a:r>
              <a:rPr lang="en-US" sz="4200" b="1" kern="1200" dirty="0">
                <a:solidFill>
                  <a:schemeClr val="tx1"/>
                </a:solidFill>
                <a:latin typeface="+mj-lt"/>
                <a:ea typeface="+mj-ea"/>
                <a:cs typeface="+mj-cs"/>
              </a:rPr>
              <a:t> Informele zorg?</a:t>
            </a:r>
          </a:p>
        </p:txBody>
      </p:sp>
      <p:sp>
        <p:nvSpPr>
          <p:cNvPr id="16" name="Arc 15">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8" name="Oval 17">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kstballon: ovaal 3">
            <a:extLst>
              <a:ext uri="{FF2B5EF4-FFF2-40B4-BE49-F238E27FC236}">
                <a16:creationId xmlns:a16="http://schemas.microsoft.com/office/drawing/2014/main" id="{9F2AFBE1-F24D-76CF-91B1-A00597C7EEB8}"/>
              </a:ext>
            </a:extLst>
          </p:cNvPr>
          <p:cNvSpPr/>
          <p:nvPr/>
        </p:nvSpPr>
        <p:spPr>
          <a:xfrm>
            <a:off x="161226" y="5209813"/>
            <a:ext cx="1709057" cy="1208314"/>
          </a:xfrm>
          <a:prstGeom prst="wedgeEllipse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Deventer</a:t>
            </a:r>
          </a:p>
        </p:txBody>
      </p:sp>
      <p:sp>
        <p:nvSpPr>
          <p:cNvPr id="5" name="Tekstballon: ovaal 4">
            <a:extLst>
              <a:ext uri="{FF2B5EF4-FFF2-40B4-BE49-F238E27FC236}">
                <a16:creationId xmlns:a16="http://schemas.microsoft.com/office/drawing/2014/main" id="{473DA946-5DF7-D66A-914D-B420C8FF6AF5}"/>
              </a:ext>
            </a:extLst>
          </p:cNvPr>
          <p:cNvSpPr/>
          <p:nvPr/>
        </p:nvSpPr>
        <p:spPr>
          <a:xfrm>
            <a:off x="4604656" y="284768"/>
            <a:ext cx="1807029" cy="947057"/>
          </a:xfrm>
          <a:prstGeom prst="wedgeEllipse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Gouda</a:t>
            </a:r>
          </a:p>
        </p:txBody>
      </p:sp>
      <p:sp>
        <p:nvSpPr>
          <p:cNvPr id="6" name="Tekstballon: rechthoek met afgeronde hoeken 5">
            <a:extLst>
              <a:ext uri="{FF2B5EF4-FFF2-40B4-BE49-F238E27FC236}">
                <a16:creationId xmlns:a16="http://schemas.microsoft.com/office/drawing/2014/main" id="{A8B3F243-F5D7-05D7-1E53-D0CCE43D139C}"/>
              </a:ext>
            </a:extLst>
          </p:cNvPr>
          <p:cNvSpPr/>
          <p:nvPr/>
        </p:nvSpPr>
        <p:spPr>
          <a:xfrm>
            <a:off x="4528456" y="5203371"/>
            <a:ext cx="1883229" cy="794400"/>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Groningen</a:t>
            </a:r>
          </a:p>
        </p:txBody>
      </p:sp>
      <p:sp>
        <p:nvSpPr>
          <p:cNvPr id="7" name="Tekstballon: rechthoek met afgeronde hoeken 6">
            <a:extLst>
              <a:ext uri="{FF2B5EF4-FFF2-40B4-BE49-F238E27FC236}">
                <a16:creationId xmlns:a16="http://schemas.microsoft.com/office/drawing/2014/main" id="{07CBF16E-AEEA-E223-C2B8-DC9E97781BFE}"/>
              </a:ext>
            </a:extLst>
          </p:cNvPr>
          <p:cNvSpPr/>
          <p:nvPr/>
        </p:nvSpPr>
        <p:spPr>
          <a:xfrm>
            <a:off x="8199862" y="587828"/>
            <a:ext cx="1354214" cy="922470"/>
          </a:xfrm>
          <a:prstGeom prst="wedgeRoundRect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Apeldoorn</a:t>
            </a:r>
          </a:p>
        </p:txBody>
      </p:sp>
      <p:sp>
        <p:nvSpPr>
          <p:cNvPr id="9" name="Tekstballon: ovaal 8">
            <a:extLst>
              <a:ext uri="{FF2B5EF4-FFF2-40B4-BE49-F238E27FC236}">
                <a16:creationId xmlns:a16="http://schemas.microsoft.com/office/drawing/2014/main" id="{007B8A9E-6346-14ED-E5C7-CB092C116FC6}"/>
              </a:ext>
            </a:extLst>
          </p:cNvPr>
          <p:cNvSpPr/>
          <p:nvPr/>
        </p:nvSpPr>
        <p:spPr>
          <a:xfrm>
            <a:off x="537866" y="904703"/>
            <a:ext cx="1977976" cy="903258"/>
          </a:xfrm>
          <a:prstGeom prst="wedgeEllipse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Ede</a:t>
            </a:r>
          </a:p>
        </p:txBody>
      </p:sp>
      <p:sp>
        <p:nvSpPr>
          <p:cNvPr id="11" name="Gedachtewolkje: wolk 10">
            <a:extLst>
              <a:ext uri="{FF2B5EF4-FFF2-40B4-BE49-F238E27FC236}">
                <a16:creationId xmlns:a16="http://schemas.microsoft.com/office/drawing/2014/main" id="{B00E6541-BEF8-431E-046C-E76B43E9FF35}"/>
              </a:ext>
            </a:extLst>
          </p:cNvPr>
          <p:cNvSpPr/>
          <p:nvPr/>
        </p:nvSpPr>
        <p:spPr>
          <a:xfrm>
            <a:off x="8872620" y="3357878"/>
            <a:ext cx="1844376" cy="1034143"/>
          </a:xfrm>
          <a:prstGeom prst="cloud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Utrecht</a:t>
            </a:r>
          </a:p>
        </p:txBody>
      </p:sp>
      <p:sp>
        <p:nvSpPr>
          <p:cNvPr id="13" name="Gedachtewolkje: wolk 12">
            <a:extLst>
              <a:ext uri="{FF2B5EF4-FFF2-40B4-BE49-F238E27FC236}">
                <a16:creationId xmlns:a16="http://schemas.microsoft.com/office/drawing/2014/main" id="{C52BED43-B492-FCD6-9D5D-BCE0A95591C8}"/>
              </a:ext>
            </a:extLst>
          </p:cNvPr>
          <p:cNvSpPr/>
          <p:nvPr/>
        </p:nvSpPr>
        <p:spPr>
          <a:xfrm>
            <a:off x="1811357" y="3414301"/>
            <a:ext cx="1709057" cy="674914"/>
          </a:xfrm>
          <a:prstGeom prst="cloud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dirty="0"/>
              <a:t>Zeist </a:t>
            </a:r>
          </a:p>
        </p:txBody>
      </p:sp>
    </p:spTree>
    <p:extLst>
      <p:ext uri="{BB962C8B-B14F-4D97-AF65-F5344CB8AC3E}">
        <p14:creationId xmlns:p14="http://schemas.microsoft.com/office/powerpoint/2010/main" val="2730501133"/>
      </p:ext>
    </p:extLst>
  </p:cSld>
  <p:clrMapOvr>
    <a:masterClrMapping/>
  </p:clrMapOvr>
</p:sld>
</file>

<file path=ppt/theme/theme1.xml><?xml version="1.0" encoding="utf-8"?>
<a:theme xmlns:a="http://schemas.openxmlformats.org/drawingml/2006/main" name="1_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66</TotalTime>
  <Words>579</Words>
  <Application>Microsoft Office PowerPoint</Application>
  <PresentationFormat>Breedbeeld</PresentationFormat>
  <Paragraphs>53</Paragraphs>
  <Slides>10</Slides>
  <Notes>1</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10</vt:i4>
      </vt:variant>
    </vt:vector>
  </HeadingPairs>
  <TitlesOfParts>
    <vt:vector size="15" baseType="lpstr">
      <vt:lpstr>Aptos</vt:lpstr>
      <vt:lpstr>Arial</vt:lpstr>
      <vt:lpstr>Calibri</vt:lpstr>
      <vt:lpstr>Calibri Light</vt:lpstr>
      <vt:lpstr>1_Kantoorthema</vt:lpstr>
      <vt:lpstr>   Lunchwebinar WGV </vt:lpstr>
      <vt:lpstr>NETWERK INFORMELE ZORG APELDOORN</vt:lpstr>
      <vt:lpstr>Wat is informele zorg?</vt:lpstr>
      <vt:lpstr>Snijvlak Formeel/Informeel</vt:lpstr>
      <vt:lpstr>Wat is de meerwaarde voor een beroepskracht?</vt:lpstr>
      <vt:lpstr>Wat is er nodig om goed samen te werken?</vt:lpstr>
      <vt:lpstr>Casussen en voorbeelden</vt:lpstr>
      <vt:lpstr>Welke stappen kan je als werkgever nemen;</vt:lpstr>
      <vt:lpstr>Waar wordt al gewerkt met ambassadeurs Informele zorg?</vt:lpstr>
      <vt:lpstr>Vragen?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Karin Gasseling | de Kap</dc:creator>
  <cp:lastModifiedBy>Karin Gasseling | de Kap</cp:lastModifiedBy>
  <cp:revision>25</cp:revision>
  <dcterms:created xsi:type="dcterms:W3CDTF">2024-10-15T11:23:50Z</dcterms:created>
  <dcterms:modified xsi:type="dcterms:W3CDTF">2024-10-24T09:51:26Z</dcterms:modified>
</cp:coreProperties>
</file>